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charts/chart1.xml" ContentType="application/vnd.openxmlformats-officedocument.drawingml.chart+xml"/>
  <Override PartName="/ppt/tags/tag9.xml" ContentType="application/vnd.openxmlformats-officedocument.presentationml.tag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1006" autoAdjust="0"/>
  </p:normalViewPr>
  <p:slideViewPr>
    <p:cSldViewPr>
      <p:cViewPr>
        <p:scale>
          <a:sx n="90" d="100"/>
          <a:sy n="90" d="100"/>
        </p:scale>
        <p:origin x="-1566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23%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33%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15%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30%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Feuil1!$A$2:$A$5</c:f>
              <c:strCache>
                <c:ptCount val="4"/>
                <c:pt idx="0">
                  <c:v>aucun</c:v>
                </c:pt>
                <c:pt idx="1">
                  <c:v>étudiantes</c:v>
                </c:pt>
                <c:pt idx="2">
                  <c:v>personnels</c:v>
                </c:pt>
                <c:pt idx="3">
                  <c:v>diplômées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23</c:v>
                </c:pt>
                <c:pt idx="1">
                  <c:v>33</c:v>
                </c:pt>
                <c:pt idx="2">
                  <c:v>15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Lbls>
            <c:dLbl>
              <c:idx val="0"/>
              <c:layout>
                <c:manualLayout>
                  <c:x val="-0.10798096214966421"/>
                  <c:y val="0.1507782123927182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Feuil1!$A$2:$A$4</c:f>
              <c:strCache>
                <c:ptCount val="3"/>
                <c:pt idx="0">
                  <c:v>oui</c:v>
                </c:pt>
                <c:pt idx="1">
                  <c:v>non</c:v>
                </c:pt>
                <c:pt idx="2">
                  <c:v>en cours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17</c:v>
                </c:pt>
                <c:pt idx="1">
                  <c:v>29</c:v>
                </c:pt>
                <c:pt idx="2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Lbls>
            <c:dLbl>
              <c:idx val="0"/>
              <c:layout>
                <c:manualLayout>
                  <c:x val="-7.3324937871099269E-2"/>
                  <c:y val="0.1533019637497442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6852017887170939"/>
                  <c:y val="-0.19878337118573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5181513117754727"/>
                  <c:y val="7.6371556057376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Feuil1!$A$2:$A$4</c:f>
              <c:strCache>
                <c:ptCount val="3"/>
                <c:pt idx="0">
                  <c:v>oui</c:v>
                </c:pt>
                <c:pt idx="1">
                  <c:v>non</c:v>
                </c:pt>
                <c:pt idx="2">
                  <c:v>en cours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15</c:v>
                </c:pt>
                <c:pt idx="1">
                  <c:v>41</c:v>
                </c:pt>
                <c:pt idx="2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7132676825547999"/>
          <c:y val="0.26561560433925763"/>
          <c:w val="0.20819152814774031"/>
          <c:h val="0.547702052834527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142A-FBAF-4472-8269-832D2C573DE8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A120A-7C2D-4985-8506-CEB1A0EC0E5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1543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A120A-7C2D-4985-8506-CEB1A0EC0E51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2860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A120A-7C2D-4985-8506-CEB1A0EC0E51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760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8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980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723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29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885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221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144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703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2925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617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1540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D9FE6-013B-4D39-9A1C-75B783040B26}" type="datetimeFigureOut">
              <a:rPr lang="fr-FR" smtClean="0"/>
              <a:t>02/03/2015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E936F-60B9-4C48-BAF5-E7112AB12A7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739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4293096"/>
            <a:ext cx="7848872" cy="1752600"/>
          </a:xfrm>
        </p:spPr>
        <p:txBody>
          <a:bodyPr/>
          <a:lstStyle/>
          <a:p>
            <a:r>
              <a:rPr lang="fr-FR" b="1" dirty="0" smtClean="0">
                <a:solidFill>
                  <a:schemeClr val="tx1"/>
                </a:solidFill>
              </a:rPr>
              <a:t>BAROMETRE EGALITE FEMMES-HOMMES 2014	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3"/>
            <a:ext cx="3600400" cy="1787036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168" y="980728"/>
            <a:ext cx="3175000" cy="3175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452320" y="62373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Mars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958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50"/>
    </mc:Choice>
    <mc:Fallback xmlns="">
      <p:transition spd="slow" advTm="215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71975" y="1375692"/>
            <a:ext cx="66243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Informations complémentaires</a:t>
            </a:r>
            <a:endParaRPr lang="fr-FR" sz="3200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1560" y="1960467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Existe-t-il 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des réseaux féminins impliquant une ou plusieurs des catégories suivantes :</a:t>
            </a:r>
            <a:endParaRPr lang="fr-FR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fr-FR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val="4248156505"/>
              </p:ext>
            </p:extLst>
          </p:nvPr>
        </p:nvGraphicFramePr>
        <p:xfrm>
          <a:off x="1441363" y="2560631"/>
          <a:ext cx="5869925" cy="2812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11560" y="5373216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Mesurez-vous l'impact de vos actions 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  <a:endParaRPr lang="fr-FR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30725" y="5773326"/>
            <a:ext cx="1390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cap="small" dirty="0" smtClean="0">
                <a:solidFill>
                  <a:schemeClr val="tx2">
                    <a:lumMod val="50000"/>
                  </a:schemeClr>
                </a:solidFill>
              </a:rPr>
              <a:t>Non </a:t>
            </a:r>
            <a:r>
              <a:rPr lang="fr-FR" cap="small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78%) </a:t>
            </a:r>
            <a:endParaRPr lang="fr-F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320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91"/>
    </mc:Choice>
    <mc:Fallback xmlns="">
      <p:transition spd="slow" advTm="58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71975" y="1375692"/>
            <a:ext cx="66243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Informations complémentaires</a:t>
            </a:r>
            <a:endParaRPr lang="fr-FR" sz="32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65" y="2090172"/>
            <a:ext cx="82088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Une stratégie pour l'Egalité FH a-t-elle été formalisée dans votre établissement 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  <a:endParaRPr lang="fr-FR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3244773897"/>
              </p:ext>
            </p:extLst>
          </p:nvPr>
        </p:nvGraphicFramePr>
        <p:xfrm>
          <a:off x="1835696" y="2444115"/>
          <a:ext cx="4104455" cy="2137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ctangle 5"/>
          <p:cNvSpPr/>
          <p:nvPr/>
        </p:nvSpPr>
        <p:spPr>
          <a:xfrm>
            <a:off x="611560" y="4437112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Un plan d'action </a:t>
            </a:r>
            <a:r>
              <a:rPr lang="fr-FR" sz="2000" dirty="0" err="1">
                <a:solidFill>
                  <a:schemeClr val="bg1">
                    <a:lumMod val="50000"/>
                  </a:schemeClr>
                </a:solidFill>
              </a:rPr>
              <a:t>a-t-il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 été établi à 1, 3 ou 5 ans ?</a:t>
            </a:r>
            <a:endParaRPr lang="fr-FR" sz="2000" dirty="0"/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2954980852"/>
              </p:ext>
            </p:extLst>
          </p:nvPr>
        </p:nvGraphicFramePr>
        <p:xfrm>
          <a:off x="1259632" y="4920911"/>
          <a:ext cx="5375920" cy="1930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7046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05"/>
    </mc:Choice>
    <mc:Fallback xmlns="">
      <p:transition spd="slow" advTm="63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Graphic spid="8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052736"/>
            <a:ext cx="2609572" cy="129574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483892" y="3250730"/>
            <a:ext cx="6590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Merci pour votre attention.</a:t>
            </a:r>
          </a:p>
          <a:p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99910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2"/>
    </mc:Choice>
    <mc:Fallback xmlns="">
      <p:transition spd="slow" advTm="82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920867" cy="4896544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fr-FR" sz="8000" dirty="0" smtClean="0">
                <a:solidFill>
                  <a:srgbClr val="002060"/>
                </a:solidFill>
              </a:rPr>
              <a:t>Identification des établissements</a:t>
            </a:r>
          </a:p>
          <a:p>
            <a:pPr algn="l"/>
            <a:endParaRPr lang="fr-FR" sz="4600" dirty="0" smtClean="0"/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fr-FR" sz="7000" dirty="0" smtClean="0">
                <a:solidFill>
                  <a:schemeClr val="tx1"/>
                </a:solidFill>
              </a:rPr>
              <a:t>41 réponses</a:t>
            </a:r>
          </a:p>
          <a:p>
            <a:pPr algn="l"/>
            <a:endParaRPr lang="fr-FR" sz="7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fr-FR" sz="7000" dirty="0" smtClean="0">
                <a:solidFill>
                  <a:schemeClr val="tx1"/>
                </a:solidFill>
              </a:rPr>
              <a:t>76% Ecoles d’ingénieurs / 24% Ecoles de management</a:t>
            </a:r>
          </a:p>
          <a:p>
            <a:pPr algn="l"/>
            <a:endParaRPr lang="fr-FR" sz="7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fr-FR" sz="7000" dirty="0" smtClean="0">
                <a:solidFill>
                  <a:schemeClr val="tx1"/>
                </a:solidFill>
              </a:rPr>
              <a:t>93 </a:t>
            </a:r>
            <a:r>
              <a:rPr lang="fr-FR" sz="7000" dirty="0">
                <a:solidFill>
                  <a:schemeClr val="tx1"/>
                </a:solidFill>
              </a:rPr>
              <a:t>% ont signé le formulaire d'adhésion à la Charte Egalité Femmes-Hommes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fr-FR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fr-FR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fr-FR" dirty="0"/>
          </a:p>
          <a:p>
            <a:pPr algn="l"/>
            <a:endParaRPr lang="fr-FR" dirty="0" smtClean="0"/>
          </a:p>
          <a:p>
            <a:pPr algn="l"/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295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32"/>
    </mc:Choice>
    <mc:Fallback xmlns="">
      <p:transition spd="slow" advTm="82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771800" y="1479527"/>
            <a:ext cx="34037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Profil des étudiants</a:t>
            </a:r>
            <a:endParaRPr lang="fr-FR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424" y="2156004"/>
            <a:ext cx="116953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156004"/>
            <a:ext cx="781812" cy="83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683568" y="3212976"/>
            <a:ext cx="360040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24%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Ecoles d’ingénieur</a:t>
            </a:r>
          </a:p>
          <a:p>
            <a:r>
              <a:rPr lang="fr-FR" sz="1600" dirty="0" smtClean="0">
                <a:solidFill>
                  <a:schemeClr val="accent2">
                    <a:lumMod val="75000"/>
                  </a:schemeClr>
                </a:solidFill>
              </a:rPr>
              <a:t>Salaire Moyen (Hors prime) </a:t>
            </a:r>
            <a:r>
              <a:rPr lang="fr-FR" sz="2000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fr-FR" sz="2400" cap="small" dirty="0" smtClean="0">
                <a:solidFill>
                  <a:schemeClr val="accent2">
                    <a:lumMod val="75000"/>
                  </a:schemeClr>
                </a:solidFill>
              </a:rPr>
              <a:t>40.5 </a:t>
            </a:r>
            <a:r>
              <a:rPr lang="fr-FR" sz="2400" cap="small" dirty="0" err="1" smtClean="0">
                <a:solidFill>
                  <a:schemeClr val="accent2">
                    <a:lumMod val="75000"/>
                  </a:schemeClr>
                </a:solidFill>
              </a:rPr>
              <a:t>ke</a:t>
            </a:r>
            <a:endParaRPr lang="fr-FR" sz="2400" cap="small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fr-FR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50%   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Ecoles de Management</a:t>
            </a:r>
          </a:p>
          <a:p>
            <a:r>
              <a:rPr lang="fr-FR" sz="1600" dirty="0">
                <a:solidFill>
                  <a:schemeClr val="accent2">
                    <a:lumMod val="75000"/>
                  </a:schemeClr>
                </a:solidFill>
              </a:rPr>
              <a:t>Salaire Moyen (Hors prime)</a:t>
            </a:r>
            <a:r>
              <a:rPr lang="fr-FR" sz="2000" dirty="0">
                <a:solidFill>
                  <a:schemeClr val="accent2">
                    <a:lumMod val="75000"/>
                  </a:schemeClr>
                </a:solidFill>
              </a:rPr>
              <a:t> : </a:t>
            </a:r>
            <a:r>
              <a:rPr lang="fr-FR" sz="2400" cap="small" dirty="0" smtClean="0">
                <a:solidFill>
                  <a:schemeClr val="accent2">
                    <a:lumMod val="75000"/>
                  </a:schemeClr>
                </a:solidFill>
              </a:rPr>
              <a:t>34</a:t>
            </a:r>
            <a:r>
              <a:rPr lang="fr-FR" sz="2000" cap="small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fr-FR" sz="2400" cap="small" dirty="0" err="1" smtClean="0">
                <a:solidFill>
                  <a:schemeClr val="accent2">
                    <a:lumMod val="75000"/>
                  </a:schemeClr>
                </a:solidFill>
              </a:rPr>
              <a:t>ke</a:t>
            </a:r>
            <a:endParaRPr lang="fr-FR" sz="2400" cap="smal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921764" y="3212976"/>
            <a:ext cx="37546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76%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Ecoles d’ingénieur</a:t>
            </a:r>
          </a:p>
          <a:p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</a:rPr>
              <a:t>Salaire Moyen  (hors prime)</a:t>
            </a:r>
            <a:r>
              <a:rPr lang="fr-FR" sz="1600" cap="small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fr-FR" sz="2400" cap="small" dirty="0" smtClean="0">
                <a:solidFill>
                  <a:schemeClr val="accent1">
                    <a:lumMod val="75000"/>
                  </a:schemeClr>
                </a:solidFill>
              </a:rPr>
              <a:t>41 </a:t>
            </a:r>
            <a:r>
              <a:rPr lang="fr-FR" sz="2400" cap="small" dirty="0" err="1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  <a:endParaRPr lang="fr-FR" sz="2400" cap="small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+1,3 %</a:t>
            </a: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50%   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Ecoles de Management</a:t>
            </a:r>
          </a:p>
          <a:p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</a:rPr>
              <a:t>Salaire moyen (hors prime) </a:t>
            </a:r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fr-FR" sz="2400" cap="small" dirty="0" smtClean="0">
                <a:solidFill>
                  <a:schemeClr val="accent1">
                    <a:lumMod val="75000"/>
                  </a:schemeClr>
                </a:solidFill>
              </a:rPr>
              <a:t>36.5 </a:t>
            </a:r>
            <a:r>
              <a:rPr lang="fr-FR" sz="2400" cap="small" dirty="0" err="1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  <a:endParaRPr lang="fr-FR" sz="2400" cap="small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800" b="1" cap="small" dirty="0" smtClean="0">
                <a:solidFill>
                  <a:schemeClr val="accent5">
                    <a:lumMod val="75000"/>
                  </a:schemeClr>
                </a:solidFill>
              </a:rPr>
              <a:t>+7,5%</a:t>
            </a:r>
            <a:endParaRPr lang="fr-FR" sz="2800" b="1" cap="small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214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106"/>
    </mc:Choice>
    <mc:Fallback xmlns="">
      <p:transition advTm="61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483768" y="1628800"/>
            <a:ext cx="36527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Profil des personnels</a:t>
            </a:r>
            <a:endParaRPr lang="fr-FR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424" y="2581022"/>
            <a:ext cx="116953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648518"/>
            <a:ext cx="781812" cy="83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710011" y="3716290"/>
            <a:ext cx="3600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44 %</a:t>
            </a:r>
            <a:endParaRPr lang="fr-FR" sz="2000" dirty="0" smtClean="0">
              <a:solidFill>
                <a:srgbClr val="002060"/>
              </a:solidFill>
            </a:endParaRP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43 ans</a:t>
            </a:r>
          </a:p>
          <a:p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292080" y="3677132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56%</a:t>
            </a: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44 ans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39565" y="5388425"/>
            <a:ext cx="7920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Recrutement dans l’année :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4 femmes pour 6 hommes</a:t>
            </a: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057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02"/>
    </mc:Choice>
    <mc:Fallback xmlns="">
      <p:transition spd="slow" advTm="102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79789" y="1500943"/>
            <a:ext cx="81831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Profil des personnels des établissements Publics</a:t>
            </a:r>
            <a:endParaRPr lang="fr-FR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085718"/>
            <a:ext cx="116953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085718"/>
            <a:ext cx="781812" cy="83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059500" y="2985718"/>
            <a:ext cx="36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CAT A  </a:t>
            </a:r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(enseignants, Ater, doctorants)</a:t>
            </a:r>
          </a:p>
          <a:p>
            <a:r>
              <a:rPr lang="fr-F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25%   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40 ans    </a:t>
            </a: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39.7 </a:t>
            </a:r>
            <a:r>
              <a:rPr lang="fr-FR" sz="2800" b="1" cap="small" dirty="0" smtClean="0">
                <a:solidFill>
                  <a:schemeClr val="accent2">
                    <a:lumMod val="75000"/>
                  </a:schemeClr>
                </a:solidFill>
              </a:rPr>
              <a:t>ke</a:t>
            </a:r>
          </a:p>
          <a:p>
            <a:endParaRPr lang="fr-FR" sz="2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CAT </a:t>
            </a:r>
            <a:r>
              <a:rPr lang="fr-FR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 </a:t>
            </a:r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(Administratifs)</a:t>
            </a:r>
            <a:endParaRPr lang="fr-FR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40%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42ans    </a:t>
            </a:r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33.5 </a:t>
            </a:r>
            <a:r>
              <a:rPr lang="fr-FR" sz="2800" b="1" cap="small" dirty="0" smtClean="0">
                <a:solidFill>
                  <a:schemeClr val="accent2">
                    <a:lumMod val="75000"/>
                  </a:schemeClr>
                </a:solidFill>
              </a:rPr>
              <a:t>ke</a:t>
            </a:r>
          </a:p>
          <a:p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04048" y="2985718"/>
            <a:ext cx="360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CAT A</a:t>
            </a:r>
            <a:r>
              <a:rPr lang="fr-FR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(enseignants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Ater, doctorants</a:t>
            </a:r>
            <a:r>
              <a: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r>
              <a:rPr lang="fr-F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75%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43 ans   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45.7 </a:t>
            </a:r>
            <a:r>
              <a:rPr lang="fr-FR" sz="2800" b="1" cap="small" dirty="0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</a:p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		    +15,3%</a:t>
            </a:r>
          </a:p>
          <a:p>
            <a:r>
              <a:rPr lang="fr-FR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CAT A  </a:t>
            </a:r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(Administratifs)</a:t>
            </a:r>
          </a:p>
          <a:p>
            <a:r>
              <a:rPr lang="fr-F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60%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42  ans    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36.5 </a:t>
            </a:r>
            <a:r>
              <a:rPr lang="fr-FR" sz="2800" b="1" cap="small" dirty="0" err="1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  <a:endParaRPr lang="fr-FR" sz="2800" b="1" cap="small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800" b="1" cap="small" dirty="0" smtClean="0">
                <a:solidFill>
                  <a:schemeClr val="accent5">
                    <a:lumMod val="75000"/>
                  </a:schemeClr>
                </a:solidFill>
              </a:rPr>
              <a:t>		    +9,0%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059499" y="5822658"/>
            <a:ext cx="7200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Recrutement dans l’année :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3 femmes pour 7 hommes</a:t>
            </a: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924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00"/>
    </mc:Choice>
    <mc:Fallback xmlns="">
      <p:transition spd="slow" advTm="96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79789" y="1500943"/>
            <a:ext cx="81831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Profil des personnels des établissements Publics</a:t>
            </a:r>
            <a:endParaRPr lang="fr-FR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424" y="2096388"/>
            <a:ext cx="116953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061" y="2152471"/>
            <a:ext cx="781812" cy="83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059500" y="2985718"/>
            <a:ext cx="36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CAT B</a:t>
            </a:r>
            <a:endParaRPr lang="fr-FR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rgbClr val="002060"/>
                </a:solidFill>
              </a:rPr>
              <a:t>55%</a:t>
            </a:r>
            <a:r>
              <a:rPr lang="fr-FR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43 ans    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26.2 </a:t>
            </a:r>
            <a:r>
              <a:rPr lang="fr-FR" sz="2800" b="1" cap="small" dirty="0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</a:p>
          <a:p>
            <a:endParaRPr lang="fr-FR" sz="2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CAT C  </a:t>
            </a:r>
          </a:p>
          <a:p>
            <a:r>
              <a:rPr lang="fr-FR" sz="2800" b="1" dirty="0" smtClean="0">
                <a:solidFill>
                  <a:srgbClr val="002060"/>
                </a:solidFill>
              </a:rPr>
              <a:t>56%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46 ans     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20.5 </a:t>
            </a:r>
            <a:r>
              <a:rPr lang="fr-FR" sz="2800" b="1" cap="small" dirty="0" err="1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  <a:endParaRPr lang="fr-FR" sz="2800" b="1" cap="small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04048" y="2962547"/>
            <a:ext cx="38164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CAT B</a:t>
            </a:r>
            <a:r>
              <a:rPr lang="fr-FR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45%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43 ans     </a:t>
            </a:r>
            <a:r>
              <a:rPr lang="fr-F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26.1 </a:t>
            </a:r>
            <a:r>
              <a:rPr lang="fr-FR" sz="2800" b="1" cap="smal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ke</a:t>
            </a:r>
          </a:p>
          <a:p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		     ÉGALITÉ</a:t>
            </a: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CAT C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44%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46 ans     </a:t>
            </a:r>
            <a:r>
              <a:rPr lang="fr-F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21.1 </a:t>
            </a:r>
            <a:r>
              <a:rPr lang="fr-FR" sz="2800" b="1" cap="small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ke</a:t>
            </a:r>
            <a:endParaRPr lang="fr-FR" sz="2800" b="1" cap="small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     </a:t>
            </a: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</a:rPr>
              <a:t>+3,3%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187624" y="5984201"/>
            <a:ext cx="7200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Recrutement dans l’année : 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7 femmes pour 3 hommes</a:t>
            </a: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202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39"/>
    </mc:Choice>
    <mc:Fallback xmlns="">
      <p:transition spd="slow" advTm="97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9565" y="1370301"/>
            <a:ext cx="79510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Profil des personnels des établissements Privés</a:t>
            </a:r>
            <a:endParaRPr lang="fr-FR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091" y="2057350"/>
            <a:ext cx="116953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055845"/>
            <a:ext cx="781812" cy="83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923984" y="2472450"/>
            <a:ext cx="36004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CADRES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50%</a:t>
            </a:r>
            <a:r>
              <a:rPr lang="fr-F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46 ans    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45.9 </a:t>
            </a:r>
            <a:r>
              <a:rPr lang="fr-FR" sz="2400" b="1" cap="small" dirty="0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</a:p>
          <a:p>
            <a:endParaRPr lang="fr-FR" sz="2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TECHNICIENS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75%</a:t>
            </a:r>
            <a:r>
              <a:rPr lang="fr-F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37 ans    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26,7 </a:t>
            </a:r>
            <a:r>
              <a:rPr lang="fr-FR" sz="2400" b="1" cap="small" dirty="0" err="1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  <a:endParaRPr lang="fr-FR" sz="2400" b="1" cap="small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EMPLOYES</a:t>
            </a:r>
          </a:p>
          <a:p>
            <a:r>
              <a:rPr lang="fr-FR" sz="2400" b="1" dirty="0" smtClean="0">
                <a:solidFill>
                  <a:srgbClr val="002060"/>
                </a:solidFill>
              </a:rPr>
              <a:t>71%</a:t>
            </a:r>
            <a:r>
              <a:rPr lang="fr-FR" sz="2400" b="1" dirty="0" smtClean="0">
                <a:solidFill>
                  <a:schemeClr val="bg1">
                    <a:lumMod val="50000"/>
                  </a:schemeClr>
                </a:solidFill>
              </a:rPr>
              <a:t>    38 ANS   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24.9 </a:t>
            </a:r>
            <a:r>
              <a:rPr lang="fr-FR" sz="2400" b="1" cap="small" dirty="0" err="1" smtClean="0">
                <a:solidFill>
                  <a:schemeClr val="accent1">
                    <a:lumMod val="75000"/>
                  </a:schemeClr>
                </a:solidFill>
              </a:rPr>
              <a:t>ke</a:t>
            </a:r>
            <a:endParaRPr lang="fr-FR" sz="2400" b="1" cap="sm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950810" y="2472450"/>
            <a:ext cx="36004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CADRES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50%</a:t>
            </a:r>
            <a:r>
              <a:rPr lang="fr-F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46 ans     </a:t>
            </a:r>
            <a:r>
              <a:rPr 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52.9 </a:t>
            </a:r>
            <a:r>
              <a:rPr lang="fr-FR" sz="2400" b="1" cap="small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ke</a:t>
            </a:r>
            <a:endParaRPr lang="fr-FR" sz="2400" b="1" cap="small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fr-FR" sz="2400" b="1" cap="small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fr-FR" sz="2400" b="1" cap="smal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  </a:t>
            </a:r>
            <a:r>
              <a:rPr lang="fr-FR" sz="2400" b="1" cap="small" dirty="0" smtClean="0">
                <a:solidFill>
                  <a:schemeClr val="accent5">
                    <a:lumMod val="75000"/>
                  </a:schemeClr>
                </a:solidFill>
              </a:rPr>
              <a:t>+15,3%</a:t>
            </a:r>
            <a:endParaRPr lang="fr-FR" sz="2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fr-FR" sz="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TECHNICIENS</a:t>
            </a:r>
            <a:endParaRPr lang="fr-FR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25%</a:t>
            </a:r>
            <a:r>
              <a:rPr lang="fr-F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36  ans    </a:t>
            </a:r>
            <a:r>
              <a:rPr 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27.8 </a:t>
            </a:r>
            <a:r>
              <a:rPr lang="fr-FR" sz="2400" b="1" cap="small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ke</a:t>
            </a:r>
            <a:endParaRPr lang="fr-FR" sz="2400" b="1" cap="small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fr-FR" sz="2400" b="1" cap="small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fr-FR" sz="2400" b="1" cap="smal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  </a:t>
            </a:r>
            <a:r>
              <a:rPr lang="fr-FR" sz="2400" b="1" cap="small" dirty="0" smtClean="0">
                <a:solidFill>
                  <a:schemeClr val="accent5">
                    <a:lumMod val="75000"/>
                  </a:schemeClr>
                </a:solidFill>
              </a:rPr>
              <a:t>+4,0%</a:t>
            </a:r>
            <a:endParaRPr lang="fr-FR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EMPLOYES</a:t>
            </a:r>
          </a:p>
          <a:p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29%  </a:t>
            </a:r>
            <a:r>
              <a:rPr lang="fr-F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37 ANS </a:t>
            </a:r>
            <a:r>
              <a:rPr lang="fr-F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  <a:r>
              <a:rPr lang="fr-F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25.5 </a:t>
            </a:r>
            <a:r>
              <a:rPr lang="fr-FR" sz="2400" b="1" cap="small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ke</a:t>
            </a:r>
            <a:endParaRPr lang="fr-FR" sz="2400" b="1" cap="small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fr-FR" sz="2400" b="1" cap="small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fr-FR" sz="2400" b="1" cap="smal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    </a:t>
            </a:r>
            <a:r>
              <a:rPr lang="fr-FR" sz="2400" b="1" cap="small" dirty="0" smtClean="0">
                <a:solidFill>
                  <a:schemeClr val="accent5">
                    <a:lumMod val="75000"/>
                  </a:schemeClr>
                </a:solidFill>
              </a:rPr>
              <a:t>+2,1%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42686" y="4708167"/>
            <a:ext cx="49254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2">
                    <a:lumMod val="75000"/>
                  </a:schemeClr>
                </a:solidFill>
              </a:rPr>
              <a:t>Recrutement dans l’année : 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</a:rPr>
              <a:t>8 femmes pour 2 hommes</a:t>
            </a:r>
            <a:endParaRPr lang="fr-FR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23984" y="3354096"/>
            <a:ext cx="45870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</a:rPr>
              <a:t>Recrutement dans l’année : </a:t>
            </a: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1 femme pour 1 homme</a:t>
            </a:r>
            <a:endParaRPr lang="fr-FR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42686" y="5888770"/>
            <a:ext cx="7200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2">
                    <a:lumMod val="75000"/>
                  </a:schemeClr>
                </a:solidFill>
              </a:rPr>
              <a:t>Recrutement dans l’année : </a:t>
            </a: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</a:rPr>
              <a:t>7 femmes pour 3 hommes</a:t>
            </a:r>
            <a:endParaRPr lang="fr-FR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283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68"/>
    </mc:Choice>
    <mc:Fallback xmlns="">
      <p:transition spd="slow" advTm="132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9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71975" y="1375692"/>
            <a:ext cx="66243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solidFill>
                  <a:srgbClr val="002060"/>
                </a:solidFill>
              </a:rPr>
              <a:t>Profil des instances de direction</a:t>
            </a:r>
            <a:endParaRPr lang="fr-FR" sz="3200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803" y="1964543"/>
            <a:ext cx="1169538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066" y="1960467"/>
            <a:ext cx="781812" cy="83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683568" y="3068960"/>
            <a:ext cx="792088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002060"/>
                </a:solidFill>
              </a:rPr>
              <a:t>19</a:t>
            </a:r>
            <a:r>
              <a:rPr lang="fr-FR" sz="2000" b="1" dirty="0" smtClean="0">
                <a:solidFill>
                  <a:srgbClr val="002060"/>
                </a:solidFill>
              </a:rPr>
              <a:t>%      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46 </a:t>
            </a:r>
            <a:r>
              <a:rPr lang="fr-F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ans		</a:t>
            </a:r>
            <a:r>
              <a:rPr lang="fr-FR" sz="2000" cap="small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Conseil </a:t>
            </a:r>
            <a:r>
              <a:rPr lang="fr-FR" sz="2000" cap="smal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d’administration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81% 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51 ans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002060"/>
                </a:solidFill>
              </a:rPr>
              <a:t>31</a:t>
            </a:r>
            <a:r>
              <a:rPr lang="fr-FR" sz="2000" b="1" dirty="0" smtClean="0">
                <a:solidFill>
                  <a:srgbClr val="002060"/>
                </a:solidFill>
              </a:rPr>
              <a:t>%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48 ans		</a:t>
            </a:r>
            <a:r>
              <a:rPr lang="fr-FR" sz="2000" cap="smal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Comité de </a:t>
            </a:r>
            <a:r>
              <a:rPr lang="fr-FR" sz="2000" cap="smal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direction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69</a:t>
            </a: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</a:rPr>
              <a:t>%</a:t>
            </a:r>
            <a:r>
              <a:rPr lang="fr-F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51 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ans</a:t>
            </a:r>
            <a:endParaRPr lang="fr-FR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002060"/>
                </a:solidFill>
              </a:rPr>
              <a:t>37</a:t>
            </a:r>
            <a:r>
              <a:rPr lang="fr-FR" sz="2000" b="1" dirty="0" smtClean="0">
                <a:solidFill>
                  <a:srgbClr val="002060"/>
                </a:solidFill>
              </a:rPr>
              <a:t>%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44 ans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</a:t>
            </a:r>
            <a:r>
              <a:rPr lang="fr-FR" sz="2000" cap="smal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Comité </a:t>
            </a:r>
            <a:r>
              <a:rPr lang="fr-FR" sz="2000" cap="smal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pédagogique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63%        </a:t>
            </a:r>
            <a:r>
              <a:rPr lang="fr-FR" sz="2000" b="1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48 </a:t>
            </a:r>
            <a:r>
              <a:rPr lang="fr-FR" sz="20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ans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002060"/>
                </a:solidFill>
              </a:rPr>
              <a:t>22</a:t>
            </a:r>
            <a:r>
              <a:rPr lang="fr-FR" sz="2000" b="1" dirty="0" smtClean="0">
                <a:solidFill>
                  <a:srgbClr val="002060"/>
                </a:solidFill>
              </a:rPr>
              <a:t>%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45 ans		</a:t>
            </a:r>
            <a:r>
              <a:rPr lang="fr-FR" sz="2000" cap="smal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Comité </a:t>
            </a:r>
            <a:r>
              <a:rPr lang="fr-FR" sz="2000" cap="smal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scientifique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78% 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47 </a:t>
            </a:r>
            <a:r>
              <a:rPr lang="fr-F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ans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002060"/>
                </a:solidFill>
              </a:rPr>
              <a:t>26</a:t>
            </a:r>
            <a:r>
              <a:rPr lang="fr-FR" sz="2000" b="1" dirty="0" smtClean="0">
                <a:solidFill>
                  <a:srgbClr val="002060"/>
                </a:solidFill>
              </a:rPr>
              <a:t>%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47 </a:t>
            </a:r>
            <a:r>
              <a:rPr lang="fr-F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ans		</a:t>
            </a:r>
            <a:r>
              <a:rPr lang="fr-FR" sz="2000" cap="smal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Comité exécutif</a:t>
            </a:r>
            <a:r>
              <a:rPr lang="fr-FR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fr-FR" sz="2000" b="1" dirty="0" smtClean="0">
                <a:solidFill>
                  <a:schemeClr val="accent2">
                    <a:lumMod val="75000"/>
                  </a:schemeClr>
                </a:solidFill>
              </a:rPr>
              <a:t>74%</a:t>
            </a:r>
            <a:r>
              <a:rPr lang="fr-FR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52 ans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851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51"/>
    </mc:Choice>
    <mc:Fallback xmlns="">
      <p:transition spd="slow" advTm="48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65" y="476682"/>
            <a:ext cx="1797628" cy="89361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71975" y="1375692"/>
            <a:ext cx="66243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</a:rPr>
              <a:t>Informations complémentaires</a:t>
            </a:r>
            <a:endParaRPr lang="fr-FR" sz="3200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64" y="1960467"/>
            <a:ext cx="83529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</a:rPr>
              <a:t>Intégrez-vous une partie "Egalité FH" dans les rapports d'expériences 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professionnelles </a:t>
            </a:r>
            <a:r>
              <a:rPr lang="fr-FR" sz="2400" dirty="0">
                <a:solidFill>
                  <a:schemeClr val="bg1">
                    <a:lumMod val="50000"/>
                  </a:schemeClr>
                </a:solidFill>
              </a:rPr>
              <a:t>des étudiants 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  <a:r>
              <a:rPr lang="fr-FR" sz="2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endParaRPr lang="fr-FR" sz="16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1975" y="2765300"/>
            <a:ext cx="2285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cap="small" dirty="0" smtClean="0">
                <a:solidFill>
                  <a:schemeClr val="tx2">
                    <a:lumMod val="50000"/>
                  </a:schemeClr>
                </a:solidFill>
              </a:rPr>
              <a:t>Non</a:t>
            </a:r>
            <a:r>
              <a:rPr lang="fr-FR" cap="small" dirty="0" smtClean="0">
                <a:solidFill>
                  <a:schemeClr val="tx2">
                    <a:lumMod val="50000"/>
                  </a:schemeClr>
                </a:solidFill>
              </a:rPr>
              <a:t>  (</a:t>
            </a: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85% )</a:t>
            </a:r>
            <a:endParaRPr lang="fr-F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6701" y="3341265"/>
            <a:ext cx="83357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</a:rPr>
              <a:t>Avez vous des actions de coaching spécifiques pour les étudiantes (projets professionnels, négociations de salaire,...) ?</a:t>
            </a:r>
          </a:p>
        </p:txBody>
      </p:sp>
      <p:sp>
        <p:nvSpPr>
          <p:cNvPr id="9" name="Rectangle 8"/>
          <p:cNvSpPr/>
          <p:nvPr/>
        </p:nvSpPr>
        <p:spPr>
          <a:xfrm>
            <a:off x="948828" y="4165929"/>
            <a:ext cx="2331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cap="small" dirty="0" smtClean="0">
                <a:solidFill>
                  <a:schemeClr val="tx2">
                    <a:lumMod val="50000"/>
                  </a:schemeClr>
                </a:solidFill>
              </a:rPr>
              <a:t>Non </a:t>
            </a:r>
            <a:r>
              <a:rPr lang="fr-FR" cap="small" dirty="0" smtClean="0">
                <a:solidFill>
                  <a:schemeClr val="tx2">
                    <a:lumMod val="50000"/>
                  </a:schemeClr>
                </a:solidFill>
              </a:rPr>
              <a:t>(71%) </a:t>
            </a:r>
            <a:endParaRPr lang="fr-FR" cap="smal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701" y="5013176"/>
            <a:ext cx="77641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</a:rPr>
              <a:t>Soutenez-vous les actions d'associations étudiants sur le sujet de l'Egalité FH 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48828" y="5844173"/>
            <a:ext cx="20695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cap="small" dirty="0">
                <a:solidFill>
                  <a:schemeClr val="tx2">
                    <a:lumMod val="50000"/>
                  </a:schemeClr>
                </a:solidFill>
              </a:rPr>
              <a:t>Non </a:t>
            </a:r>
            <a:r>
              <a:rPr lang="fr-FR" cap="small" dirty="0">
                <a:solidFill>
                  <a:schemeClr val="tx2">
                    <a:lumMod val="50000"/>
                  </a:schemeClr>
                </a:solidFill>
              </a:rPr>
              <a:t>(54%)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023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17"/>
    </mc:Choice>
    <mc:Fallback xmlns="">
      <p:transition spd="slow" advTm="90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12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.3|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2|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7|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2|2.2|2.4|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|1|1.5|1|1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4|1|1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4|1|1.5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416</Words>
  <Application>Microsoft Office PowerPoint</Application>
  <PresentationFormat>Affichage à l'écran (4:3)</PresentationFormat>
  <Paragraphs>116</Paragraphs>
  <Slides>12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Brigitte BP. Poree</dc:creator>
  <cp:lastModifiedBy>Brigitte BP. Poree</cp:lastModifiedBy>
  <cp:revision>189</cp:revision>
  <dcterms:created xsi:type="dcterms:W3CDTF">2014-10-29T15:40:05Z</dcterms:created>
  <dcterms:modified xsi:type="dcterms:W3CDTF">2015-03-02T15:59:57Z</dcterms:modified>
</cp:coreProperties>
</file>