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2" r:id="rId2"/>
    <p:sldId id="276" r:id="rId3"/>
    <p:sldId id="271" r:id="rId4"/>
    <p:sldId id="273" r:id="rId5"/>
    <p:sldId id="274" r:id="rId6"/>
    <p:sldId id="278" r:id="rId7"/>
    <p:sldId id="275" r:id="rId8"/>
    <p:sldId id="279" r:id="rId9"/>
    <p:sldId id="280" r:id="rId10"/>
    <p:sldId id="277" r:id="rId11"/>
    <p:sldId id="281" r:id="rId12"/>
  </p:sldIdLst>
  <p:sldSz cx="9144000" cy="6858000" type="screen4x3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7" autoAdjust="0"/>
    <p:restoredTop sz="94660"/>
  </p:normalViewPr>
  <p:slideViewPr>
    <p:cSldViewPr>
      <p:cViewPr>
        <p:scale>
          <a:sx n="90" d="100"/>
          <a:sy n="90" d="100"/>
        </p:scale>
        <p:origin x="-600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32B04C15-8354-4EA1-828B-6BE659863AB4}" type="datetimeFigureOut">
              <a:rPr lang="fr-FR" smtClean="0"/>
              <a:t>18/10/2016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DD76D94A-C89B-453E-BC81-C7B33CF1F8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20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EA24-5E44-4B4C-91D4-74DE424CAECB}" type="datetime1">
              <a:rPr lang="fr-FR" smtClean="0"/>
              <a:t>18/10/2016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CAC5-A74E-476B-B5FA-D5164DB94FEC}" type="datetime1">
              <a:rPr lang="fr-FR" smtClean="0"/>
              <a:t>18/10/2016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D6AD-F4AB-45EF-8253-A0415C68F2AD}" type="datetime1">
              <a:rPr lang="fr-FR" smtClean="0"/>
              <a:t>18/10/2016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E9665-F8EB-4699-A1F2-FB3680918905}" type="datetime1">
              <a:rPr lang="fr-FR" smtClean="0"/>
              <a:t>18/10/2016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3891-7614-4EAE-BFFF-945CBBC4F92E}" type="datetime1">
              <a:rPr lang="fr-FR" smtClean="0"/>
              <a:t>18/10/2016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75D1-ECDB-4BA4-955A-3D821B1369A5}" type="datetime1">
              <a:rPr lang="fr-FR" smtClean="0"/>
              <a:t>18/10/2016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86A3-1EBA-4B52-B0E8-ED8F3A594E1F}" type="datetime1">
              <a:rPr lang="fr-FR" smtClean="0"/>
              <a:t>18/10/2016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20AE-B62C-4303-BCE4-11E0819D6069}" type="datetime1">
              <a:rPr lang="fr-FR" smtClean="0"/>
              <a:t>18/10/2016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CBA9B-0A91-4D9A-897B-748AF354CB5A}" type="datetime1">
              <a:rPr lang="fr-FR" smtClean="0"/>
              <a:t>18/10/2016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8878-7F7A-4869-B1AB-0F8581F594E6}" type="datetime1">
              <a:rPr lang="fr-FR" smtClean="0"/>
              <a:t>18/10/2016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B096-F368-4893-BE99-0F873B36E963}" type="datetime1">
              <a:rPr lang="fr-FR" smtClean="0"/>
              <a:t>18/10/2016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54A7-E41C-4F9B-B0F2-9F9E64A618C1}" type="datetime1">
              <a:rPr lang="fr-FR" smtClean="0"/>
              <a:t>18/10/2016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116C6-D778-48F9-BF7A-9840C1F4D46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1026" name="Picture 2" descr="C:\Users\abismuth\Desktop\logo CGE\logo CGE recadr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341438" cy="523875"/>
          </a:xfrm>
          <a:prstGeom prst="rect">
            <a:avLst/>
          </a:prstGeom>
          <a:noFill/>
        </p:spPr>
      </p:pic>
      <p:cxnSp>
        <p:nvCxnSpPr>
          <p:cNvPr id="6" name="Connecteur droit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re 1"/>
          <p:cNvSpPr txBox="1">
            <a:spLocks/>
          </p:cNvSpPr>
          <p:nvPr/>
        </p:nvSpPr>
        <p:spPr>
          <a:xfrm>
            <a:off x="323528" y="1628800"/>
            <a:ext cx="83529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Colloque CGE </a:t>
            </a:r>
          </a:p>
          <a:p>
            <a:r>
              <a:rPr lang="fr-FR" sz="3600" b="1" dirty="0" smtClean="0"/>
              <a:t>Stratégies numériques &amp; formations à distance</a:t>
            </a:r>
            <a:endParaRPr lang="fr-FR" sz="3600" b="1" dirty="0"/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1371600" y="3068960"/>
            <a:ext cx="6400800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 err="1" smtClean="0"/>
              <a:t>Essec</a:t>
            </a:r>
            <a:endParaRPr lang="fr-FR" dirty="0" smtClean="0"/>
          </a:p>
          <a:p>
            <a:pPr marL="0" indent="0" algn="ctr">
              <a:buNone/>
            </a:pPr>
            <a:r>
              <a:rPr lang="fr-FR" sz="1800" dirty="0" smtClean="0"/>
              <a:t>Mercredi 19 octobre 2016</a:t>
            </a:r>
            <a:endParaRPr lang="fr-FR" sz="1800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683568" y="4149080"/>
            <a:ext cx="7992888" cy="15617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>
                <a:solidFill>
                  <a:schemeClr val="tx1"/>
                </a:solidFill>
              </a:rPr>
              <a:t>Rappels des travaux préliminaires aux nouveaux éléments de doctrine des formations CGE à distance</a:t>
            </a:r>
          </a:p>
          <a:p>
            <a:r>
              <a:rPr lang="fr-FR" b="1" dirty="0" smtClean="0"/>
              <a:t>Pascal Barbier</a:t>
            </a:r>
            <a:endParaRPr lang="fr-FR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1026" name="Picture 2" descr="C:\Users\abismuth\Desktop\logo CGE\logo CGE recadr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341438" cy="523875"/>
          </a:xfrm>
          <a:prstGeom prst="rect">
            <a:avLst/>
          </a:prstGeom>
          <a:noFill/>
        </p:spPr>
      </p:pic>
      <p:cxnSp>
        <p:nvCxnSpPr>
          <p:cNvPr id="6" name="Connecteur droit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re 1"/>
          <p:cNvSpPr txBox="1">
            <a:spLocks/>
          </p:cNvSpPr>
          <p:nvPr/>
        </p:nvSpPr>
        <p:spPr>
          <a:xfrm>
            <a:off x="395536" y="1700808"/>
            <a:ext cx="8424936" cy="44644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800" b="1" u="sng" dirty="0" smtClean="0"/>
              <a:t>Pour les écoles: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1800" dirty="0" smtClean="0"/>
              <a:t>Avoir une </a:t>
            </a:r>
            <a:r>
              <a:rPr lang="fr-FR" sz="1800" u="sng" dirty="0" smtClean="0"/>
              <a:t>ligne directrice claire </a:t>
            </a:r>
            <a:r>
              <a:rPr lang="fr-FR" sz="1800" dirty="0" smtClean="0"/>
              <a:t> et </a:t>
            </a:r>
            <a:r>
              <a:rPr lang="fr-FR" sz="1800" u="sng" dirty="0" smtClean="0"/>
              <a:t>ouverte</a:t>
            </a:r>
            <a:r>
              <a:rPr lang="fr-FR" sz="1800" dirty="0" smtClean="0"/>
              <a:t> , pour </a:t>
            </a:r>
            <a:r>
              <a:rPr lang="fr-FR" sz="1800" b="1" dirty="0" smtClean="0"/>
              <a:t>contribuer</a:t>
            </a:r>
            <a:r>
              <a:rPr lang="fr-FR" sz="1800" dirty="0" smtClean="0"/>
              <a:t> à leurs stratégies de formations numériques à distance,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1800" dirty="0" smtClean="0"/>
              <a:t>Avoir la </a:t>
            </a:r>
            <a:r>
              <a:rPr lang="fr-FR" sz="1800" b="1" u="sng" dirty="0" smtClean="0"/>
              <a:t>garantie</a:t>
            </a:r>
            <a:r>
              <a:rPr lang="fr-FR" sz="1800" dirty="0" smtClean="0"/>
              <a:t> d’être dans un </a:t>
            </a:r>
            <a:r>
              <a:rPr lang="fr-FR" sz="1800" b="1" u="sng" dirty="0" smtClean="0"/>
              <a:t>ensemble de formations  CGE visibles et de qualité</a:t>
            </a:r>
            <a:r>
              <a:rPr lang="fr-FR" sz="1800" dirty="0" smtClean="0"/>
              <a:t>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1800" dirty="0"/>
              <a:t>C</a:t>
            </a:r>
            <a:r>
              <a:rPr lang="fr-FR" sz="1800" dirty="0" smtClean="0"/>
              <a:t>onstruire </a:t>
            </a:r>
            <a:r>
              <a:rPr lang="fr-FR" sz="1800" dirty="0"/>
              <a:t>un </a:t>
            </a:r>
            <a:r>
              <a:rPr lang="fr-FR" sz="1800" b="1" u="sng" dirty="0" smtClean="0"/>
              <a:t>écosystème  </a:t>
            </a:r>
            <a:r>
              <a:rPr lang="fr-FR" sz="1800" b="1" u="sng" dirty="0"/>
              <a:t>de formation  </a:t>
            </a:r>
            <a:r>
              <a:rPr lang="fr-FR" sz="1800" dirty="0"/>
              <a:t>pour </a:t>
            </a:r>
            <a:r>
              <a:rPr lang="fr-FR" sz="1800" u="sng" dirty="0"/>
              <a:t>se </a:t>
            </a:r>
            <a:r>
              <a:rPr lang="fr-FR" sz="1800" b="1" u="sng" dirty="0"/>
              <a:t>développer</a:t>
            </a:r>
            <a:r>
              <a:rPr lang="fr-FR" sz="1800" u="sng" dirty="0"/>
              <a:t> à </a:t>
            </a:r>
            <a:r>
              <a:rPr lang="fr-FR" sz="1800" u="sng" dirty="0" smtClean="0"/>
              <a:t>l’</a:t>
            </a:r>
            <a:r>
              <a:rPr lang="fr-FR" sz="1800" b="1" u="sng" dirty="0" smtClean="0"/>
              <a:t>international</a:t>
            </a:r>
            <a:r>
              <a:rPr lang="fr-FR" sz="1800" u="sng" dirty="0"/>
              <a:t>.</a:t>
            </a:r>
            <a:endParaRPr lang="fr-FR" sz="1800" u="sng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1100" dirty="0"/>
          </a:p>
          <a:p>
            <a:pPr algn="l"/>
            <a:r>
              <a:rPr lang="fr-FR" sz="1800" b="1" u="sng" dirty="0" smtClean="0"/>
              <a:t>Pour les étudiants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1800" dirty="0" smtClean="0"/>
              <a:t>Une </a:t>
            </a:r>
            <a:r>
              <a:rPr lang="fr-FR" sz="1800" u="sng" dirty="0" smtClean="0"/>
              <a:t>facilité </a:t>
            </a:r>
            <a:r>
              <a:rPr lang="fr-FR" sz="1800" dirty="0" smtClean="0"/>
              <a:t>vis à vis des formations quels que soient leur lieux de vie, leurs contraintes horaires, leurs mobilités, leurs handicaps,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1800" dirty="0" smtClean="0"/>
              <a:t>Des </a:t>
            </a:r>
            <a:r>
              <a:rPr lang="fr-FR" sz="1800" u="sng" dirty="0" smtClean="0"/>
              <a:t>formations économiquement plus accessibles </a:t>
            </a:r>
            <a:r>
              <a:rPr lang="fr-FR" sz="1800" dirty="0" smtClean="0"/>
              <a:t>(sans déplacements), </a:t>
            </a:r>
            <a:r>
              <a:rPr lang="fr-FR" sz="1800" u="sng" dirty="0" smtClean="0"/>
              <a:t>faciles à trouver </a:t>
            </a:r>
            <a:r>
              <a:rPr lang="fr-FR" sz="1800" dirty="0" smtClean="0"/>
              <a:t>sur Internet, et </a:t>
            </a:r>
            <a:r>
              <a:rPr lang="fr-FR" sz="1800" u="sng" dirty="0" smtClean="0"/>
              <a:t>adaptées aux étudiants en situation professionnelle (+PMR)</a:t>
            </a:r>
            <a:r>
              <a:rPr lang="fr-FR" sz="1800" dirty="0" smtClean="0"/>
              <a:t>.</a:t>
            </a:r>
          </a:p>
          <a:p>
            <a:pPr algn="l"/>
            <a:endParaRPr lang="fr-FR" sz="1600" dirty="0"/>
          </a:p>
          <a:p>
            <a:pPr algn="l"/>
            <a:r>
              <a:rPr lang="fr-FR" sz="1800" b="1" u="sng" dirty="0" smtClean="0"/>
              <a:t>Pour la CGE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1800" dirty="0" smtClean="0"/>
              <a:t>Possibilité de devenir un concentrateur  d’informations sur « l’ensemble de l’offre formation » qu’elle accrédite, pour communiquer , sur sa marque, au bénéfice des écoles, via un portail et </a:t>
            </a:r>
            <a:r>
              <a:rPr lang="fr-FR" sz="1800" u="sng" dirty="0" smtClean="0"/>
              <a:t>devenir un opérateur formation, visible, de rang mondial</a:t>
            </a:r>
            <a:r>
              <a:rPr lang="fr-FR" sz="1800" dirty="0" smtClean="0"/>
              <a:t>.</a:t>
            </a:r>
            <a:endParaRPr lang="fr-FR" sz="1800" dirty="0"/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1043608" y="1052736"/>
            <a:ext cx="6760840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dirty="0" smtClean="0">
                <a:solidFill>
                  <a:srgbClr val="0070C0"/>
                </a:solidFill>
              </a:rPr>
              <a:t>Bénéfices attendus de la réforme doctrinaire</a:t>
            </a:r>
          </a:p>
        </p:txBody>
      </p:sp>
      <p:sp>
        <p:nvSpPr>
          <p:cNvPr id="9" name="Bouton d'action : Retour 8">
            <a:hlinkClick r:id="rId3" action="ppaction://hlinksldjump" highlightClick="1"/>
          </p:cNvPr>
          <p:cNvSpPr/>
          <p:nvPr/>
        </p:nvSpPr>
        <p:spPr>
          <a:xfrm>
            <a:off x="8244408" y="1484784"/>
            <a:ext cx="432048" cy="180020"/>
          </a:xfrm>
          <a:prstGeom prst="actionButtonRetur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824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6788"/>
            <a:ext cx="9144000" cy="476442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1026" name="Picture 2" descr="C:\Users\abismuth\Desktop\logo CGE\logo CGE recadré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6632"/>
            <a:ext cx="1341438" cy="523875"/>
          </a:xfrm>
          <a:prstGeom prst="rect">
            <a:avLst/>
          </a:prstGeom>
          <a:noFill/>
        </p:spPr>
      </p:pic>
      <p:cxnSp>
        <p:nvCxnSpPr>
          <p:cNvPr id="6" name="Connecteur droit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re 1"/>
          <p:cNvSpPr txBox="1">
            <a:spLocks/>
          </p:cNvSpPr>
          <p:nvPr/>
        </p:nvSpPr>
        <p:spPr>
          <a:xfrm>
            <a:off x="467544" y="1988840"/>
            <a:ext cx="7848872" cy="3888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1800" b="1" dirty="0" smtClean="0"/>
          </a:p>
          <a:p>
            <a:r>
              <a:rPr lang="fr-F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Merci à tous 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 votre travail au cours de ces 3 années passées ensemble,</a:t>
            </a:r>
          </a:p>
          <a:p>
            <a:endParaRPr lang="fr-F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merci 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à</a:t>
            </a:r>
            <a:r>
              <a:rPr lang="fr-F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Imen </a:t>
            </a:r>
            <a:r>
              <a:rPr lang="fr-FR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Missaoui</a:t>
            </a:r>
            <a:r>
              <a:rPr lang="fr-F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 CGE pour son dévouement, sa disponibilité et son efficacité,</a:t>
            </a:r>
          </a:p>
          <a:p>
            <a:endParaRPr lang="fr-FR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 à </a:t>
            </a:r>
            <a:r>
              <a:rPr lang="fr-F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Géraldine Cellier  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également de la CGE pour son appui final en relation avec la commission accréditation</a:t>
            </a:r>
            <a:r>
              <a:rPr lang="fr-F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467544" y="1772816"/>
            <a:ext cx="7992888" cy="79208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Message personnel aux membres du </a:t>
            </a:r>
          </a:p>
          <a:p>
            <a:pPr marL="0" indent="0" algn="ctr">
              <a:buNone/>
            </a:pP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groupe de travail SNFD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251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6206908" y="2275582"/>
            <a:ext cx="19543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Audio</a:t>
            </a:r>
            <a:endParaRPr lang="fr-FR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0" y="2642118"/>
            <a:ext cx="326981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1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Tableaux blancs</a:t>
            </a:r>
            <a:endParaRPr lang="fr-FR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C:\Users\abismuth\Desktop\logo CGE\logo CGE recadr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341438" cy="523875"/>
          </a:xfrm>
          <a:prstGeom prst="rect">
            <a:avLst/>
          </a:prstGeom>
          <a:noFill/>
        </p:spPr>
      </p:pic>
      <p:cxnSp>
        <p:nvCxnSpPr>
          <p:cNvPr id="6" name="Connecteur droit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re 1"/>
          <p:cNvSpPr txBox="1">
            <a:spLocks/>
          </p:cNvSpPr>
          <p:nvPr/>
        </p:nvSpPr>
        <p:spPr>
          <a:xfrm>
            <a:off x="611560" y="2420888"/>
            <a:ext cx="7772400" cy="3096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r-FR" sz="2000" dirty="0"/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832481" y="1042216"/>
            <a:ext cx="7697305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300" b="1" dirty="0" smtClean="0">
                <a:solidFill>
                  <a:srgbClr val="0070C0"/>
                </a:solidFill>
              </a:rPr>
              <a:t>Mission du groupe de travail sur le « numérique » à la CGE ?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-36512" y="1772816"/>
            <a:ext cx="9294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Prononcer le mot « </a:t>
            </a:r>
            <a:r>
              <a:rPr lang="fr-FR" b="1" dirty="0" smtClean="0">
                <a:solidFill>
                  <a:srgbClr val="FF0000"/>
                </a:solidFill>
              </a:rPr>
              <a:t>numérique »</a:t>
            </a:r>
            <a:r>
              <a:rPr lang="fr-FR" dirty="0" smtClean="0"/>
              <a:t> dans l’enseignement supérieur,</a:t>
            </a:r>
            <a:r>
              <a:rPr lang="fr-FR" dirty="0"/>
              <a:t> c’est ouvrir </a:t>
            </a:r>
            <a:r>
              <a:rPr lang="fr-FR" b="1" dirty="0">
                <a:solidFill>
                  <a:srgbClr val="FF0000"/>
                </a:solidFill>
              </a:rPr>
              <a:t>la boite de Pandore</a:t>
            </a:r>
            <a:r>
              <a:rPr lang="fr-FR" dirty="0"/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43809" y="2534964"/>
            <a:ext cx="19373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Pédagogie</a:t>
            </a:r>
            <a:endParaRPr lang="fr-FR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000" y="2271454"/>
            <a:ext cx="1015663" cy="2001510"/>
          </a:xfrm>
          <a:prstGeom prst="rect">
            <a:avLst/>
          </a:prstGeom>
          <a:noFill/>
        </p:spPr>
        <p:txBody>
          <a:bodyPr vert="vert" wrap="none" lIns="91440" tIns="45720" rIns="91440" bIns="45720">
            <a:spAutoFit/>
          </a:bodyPr>
          <a:lstStyle/>
          <a:p>
            <a:pPr algn="ctr"/>
            <a:r>
              <a:rPr lang="fr-F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MOOC</a:t>
            </a:r>
            <a:endParaRPr lang="fr-F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7380" y="3087544"/>
            <a:ext cx="36466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r-FR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Salle immersive</a:t>
            </a:r>
            <a:endParaRPr lang="fr-FR" sz="3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80112" y="3119739"/>
            <a:ext cx="269040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fr-FR" sz="4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Synchrone</a:t>
            </a:r>
            <a:endParaRPr lang="fr-FR" sz="40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15616" y="2810545"/>
            <a:ext cx="180376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Neuro Sciences</a:t>
            </a:r>
            <a:endParaRPr lang="fr-FR" sz="2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876817" y="2264098"/>
            <a:ext cx="1015663" cy="1036502"/>
          </a:xfrm>
          <a:prstGeom prst="rect">
            <a:avLst/>
          </a:prstGeom>
          <a:noFill/>
        </p:spPr>
        <p:txBody>
          <a:bodyPr vert="vert270"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 D</a:t>
            </a:r>
            <a:endParaRPr lang="fr-F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85181" y="2810545"/>
            <a:ext cx="417364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fr-FR" sz="4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Classes inversées</a:t>
            </a:r>
            <a:endParaRPr lang="fr-FR" sz="4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35770" y="2132856"/>
            <a:ext cx="24240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Moodle</a:t>
            </a:r>
            <a:endParaRPr lang="fr-FR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542157" y="3336667"/>
            <a:ext cx="235032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Vidéos</a:t>
            </a:r>
            <a:endParaRPr lang="fr-F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57300" y="4697849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La mission du GT n’est pas de régler </a:t>
            </a:r>
            <a:r>
              <a:rPr lang="fr-FR" sz="2000" u="sng" dirty="0" smtClean="0"/>
              <a:t>tous les problèmes liés au « numérique » </a:t>
            </a:r>
            <a:r>
              <a:rPr lang="fr-FR" sz="2000" dirty="0" smtClean="0"/>
              <a:t>mais de voir comment le numérique pouvait </a:t>
            </a:r>
            <a:r>
              <a:rPr lang="fr-FR" sz="2000" u="sng" dirty="0" smtClean="0"/>
              <a:t>aider</a:t>
            </a:r>
            <a:r>
              <a:rPr lang="fr-FR" sz="2000" dirty="0" smtClean="0"/>
              <a:t> et être </a:t>
            </a:r>
            <a:r>
              <a:rPr lang="fr-FR" sz="2000" u="sng" dirty="0" smtClean="0"/>
              <a:t>utile aux </a:t>
            </a:r>
            <a:r>
              <a:rPr lang="fr-FR" sz="2000" b="1" u="sng" dirty="0" smtClean="0"/>
              <a:t>écoles</a:t>
            </a:r>
            <a:r>
              <a:rPr lang="fr-FR" sz="2000" u="sng" dirty="0" smtClean="0"/>
              <a:t> et aux </a:t>
            </a:r>
            <a:r>
              <a:rPr lang="fr-FR" sz="2000" b="1" u="sng" dirty="0" smtClean="0"/>
              <a:t>étudiants</a:t>
            </a:r>
            <a:r>
              <a:rPr lang="fr-FR" sz="2000" dirty="0" smtClean="0"/>
              <a:t>, dans le cadre des </a:t>
            </a:r>
            <a:r>
              <a:rPr lang="fr-FR" sz="2000" b="1" u="sng" dirty="0" smtClean="0"/>
              <a:t>marques accréditées</a:t>
            </a:r>
            <a:r>
              <a:rPr lang="fr-FR" sz="2000" u="sng" dirty="0" smtClean="0"/>
              <a:t> par la conférence</a:t>
            </a:r>
            <a:r>
              <a:rPr lang="fr-FR" sz="2000" dirty="0" smtClean="0"/>
              <a:t>, en respectant </a:t>
            </a:r>
            <a:r>
              <a:rPr lang="fr-FR" sz="2000" u="sng" dirty="0" smtClean="0"/>
              <a:t>la qualité  et la fiabilité des formations CGE</a:t>
            </a:r>
            <a:r>
              <a:rPr lang="fr-FR" sz="2000" dirty="0" smtClean="0"/>
              <a:t>. </a:t>
            </a:r>
            <a:endParaRPr lang="fr-FR" sz="2000" dirty="0"/>
          </a:p>
        </p:txBody>
      </p:sp>
      <p:sp>
        <p:nvSpPr>
          <p:cNvPr id="24" name="Rectangle 23"/>
          <p:cNvSpPr/>
          <p:nvPr/>
        </p:nvSpPr>
        <p:spPr>
          <a:xfrm>
            <a:off x="2108449" y="3438873"/>
            <a:ext cx="303961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fr-FR" sz="4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Jeux sérieux</a:t>
            </a:r>
            <a:endParaRPr lang="fr-FR" sz="4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4411" y="3952220"/>
            <a:ext cx="285943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fr-FR" sz="2000" b="1" cap="none" spc="0" dirty="0" smtClean="0">
                <a:ln/>
                <a:solidFill>
                  <a:schemeClr val="accent3"/>
                </a:solidFill>
                <a:effectLst/>
              </a:rPr>
              <a:t>Motivation des étudiants</a:t>
            </a:r>
            <a:endParaRPr lang="fr-FR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292080" y="3727795"/>
            <a:ext cx="202767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Gain de temps</a:t>
            </a:r>
            <a:endParaRPr lang="fr-FR" sz="2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5770" y="3664188"/>
            <a:ext cx="106157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Gratuité</a:t>
            </a:r>
            <a:endParaRPr lang="fr-FR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 rot="16200000">
            <a:off x="-30609" y="2546227"/>
            <a:ext cx="11490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FOAD</a:t>
            </a:r>
            <a:endParaRPr lang="fr-FR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6658824" y="2957487"/>
            <a:ext cx="15955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Tablettes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824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bismuth\Desktop\logo CGE\logo CGE recadr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341438" cy="523875"/>
          </a:xfrm>
          <a:prstGeom prst="rect">
            <a:avLst/>
          </a:prstGeom>
          <a:noFill/>
        </p:spPr>
      </p:pic>
      <p:cxnSp>
        <p:nvCxnSpPr>
          <p:cNvPr id="6" name="Connecteur droit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re 1"/>
          <p:cNvSpPr txBox="1">
            <a:spLocks/>
          </p:cNvSpPr>
          <p:nvPr/>
        </p:nvSpPr>
        <p:spPr>
          <a:xfrm>
            <a:off x="179512" y="1679692"/>
            <a:ext cx="8064896" cy="7311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800" b="1" u="sng" dirty="0" smtClean="0">
                <a:solidFill>
                  <a:srgbClr val="00B050"/>
                </a:solidFill>
              </a:rPr>
              <a:t>Automne 2013 </a:t>
            </a:r>
            <a:r>
              <a:rPr lang="fr-FR" sz="1800" b="1" dirty="0" smtClean="0">
                <a:solidFill>
                  <a:srgbClr val="00B050"/>
                </a:solidFill>
              </a:rPr>
              <a:t>:   </a:t>
            </a:r>
            <a:r>
              <a:rPr lang="fr-FR" sz="1800" dirty="0" smtClean="0"/>
              <a:t>Régis Vallée décide d’organiser une journée REX sur l’utilisation du numérique dans les écoles de la CGE au début 2014 .</a:t>
            </a:r>
            <a:endParaRPr lang="fr-FR" sz="1800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539552" y="6154227"/>
            <a:ext cx="7632848" cy="0"/>
          </a:xfrm>
          <a:prstGeom prst="line">
            <a:avLst/>
          </a:prstGeom>
          <a:ln w="25400" cmpd="dbl"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99592" y="578414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2013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411760" y="579235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2014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3847249" y="578414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2015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5220072" y="5784895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2016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6660232" y="579418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2017</a:t>
            </a:r>
            <a:endParaRPr lang="fr-FR" dirty="0"/>
          </a:p>
        </p:txBody>
      </p:sp>
      <p:cxnSp>
        <p:nvCxnSpPr>
          <p:cNvPr id="16" name="Connecteur droit 15"/>
          <p:cNvCxnSpPr/>
          <p:nvPr/>
        </p:nvCxnSpPr>
        <p:spPr>
          <a:xfrm>
            <a:off x="1979712" y="5945666"/>
            <a:ext cx="0" cy="21602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3491880" y="5947495"/>
            <a:ext cx="0" cy="21602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4932040" y="5949280"/>
            <a:ext cx="0" cy="21602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6372200" y="5937456"/>
            <a:ext cx="0" cy="21602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7668344" y="5939241"/>
            <a:ext cx="0" cy="21602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611560" y="5947495"/>
            <a:ext cx="0" cy="21602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èche vers le haut 16"/>
          <p:cNvSpPr/>
          <p:nvPr/>
        </p:nvSpPr>
        <p:spPr>
          <a:xfrm rot="10800000">
            <a:off x="5940149" y="5229200"/>
            <a:ext cx="45719" cy="683696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lèche vers le haut 23"/>
          <p:cNvSpPr/>
          <p:nvPr/>
        </p:nvSpPr>
        <p:spPr>
          <a:xfrm rot="10800000">
            <a:off x="2366041" y="3501008"/>
            <a:ext cx="45719" cy="238793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lèche vers le haut 24"/>
          <p:cNvSpPr/>
          <p:nvPr/>
        </p:nvSpPr>
        <p:spPr>
          <a:xfrm rot="10800000">
            <a:off x="2843809" y="4509120"/>
            <a:ext cx="45720" cy="1365658"/>
          </a:xfrm>
          <a:prstGeom prst="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Sous-titre 2"/>
          <p:cNvSpPr txBox="1">
            <a:spLocks/>
          </p:cNvSpPr>
          <p:nvPr/>
        </p:nvSpPr>
        <p:spPr>
          <a:xfrm>
            <a:off x="1115616" y="980728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>
                <a:solidFill>
                  <a:srgbClr val="0070C0"/>
                </a:solidFill>
              </a:rPr>
              <a:t>Calendrier global du processus : 3 ans</a:t>
            </a:r>
          </a:p>
        </p:txBody>
      </p:sp>
      <p:sp>
        <p:nvSpPr>
          <p:cNvPr id="27" name="Flèche vers le haut 26"/>
          <p:cNvSpPr/>
          <p:nvPr/>
        </p:nvSpPr>
        <p:spPr>
          <a:xfrm rot="10800000">
            <a:off x="1547664" y="2348880"/>
            <a:ext cx="45719" cy="3502047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1979710" y="2505670"/>
            <a:ext cx="65527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FF0000"/>
                </a:solidFill>
              </a:rPr>
              <a:t>1 </a:t>
            </a:r>
            <a:r>
              <a:rPr lang="fr-FR" b="1" u="sng" dirty="0">
                <a:solidFill>
                  <a:srgbClr val="FF0000"/>
                </a:solidFill>
              </a:rPr>
              <a:t>er Avril 2014 </a:t>
            </a:r>
            <a:r>
              <a:rPr lang="fr-FR" b="1" dirty="0">
                <a:solidFill>
                  <a:srgbClr val="FF0000"/>
                </a:solidFill>
              </a:rPr>
              <a:t>: </a:t>
            </a:r>
            <a:r>
              <a:rPr lang="fr-FR" b="1" dirty="0" smtClean="0">
                <a:solidFill>
                  <a:srgbClr val="FF0000"/>
                </a:solidFill>
              </a:rPr>
              <a:t>  </a:t>
            </a:r>
            <a:r>
              <a:rPr lang="fr-FR" dirty="0" smtClean="0"/>
              <a:t>120 </a:t>
            </a:r>
            <a:r>
              <a:rPr lang="fr-FR" dirty="0"/>
              <a:t>personnes assistent au colloque à </a:t>
            </a:r>
            <a:r>
              <a:rPr lang="fr-FR" dirty="0" smtClean="0"/>
              <a:t>l’EIVP. </a:t>
            </a:r>
          </a:p>
          <a:p>
            <a:r>
              <a:rPr lang="fr-FR" dirty="0" smtClean="0"/>
              <a:t>-&gt; Lancement du </a:t>
            </a:r>
            <a:r>
              <a:rPr lang="fr-FR" dirty="0"/>
              <a:t>GT  </a:t>
            </a:r>
            <a:r>
              <a:rPr lang="fr-FR" dirty="0" smtClean="0"/>
              <a:t>« Stratégies </a:t>
            </a:r>
            <a:r>
              <a:rPr lang="fr-FR" dirty="0"/>
              <a:t>Numériques et Formations </a:t>
            </a:r>
            <a:r>
              <a:rPr lang="fr-FR" dirty="0" smtClean="0"/>
              <a:t> à Distance » </a:t>
            </a:r>
            <a:r>
              <a:rPr lang="fr-FR" dirty="0"/>
              <a:t>au sein de la </a:t>
            </a:r>
            <a:r>
              <a:rPr lang="fr-FR" dirty="0" smtClean="0"/>
              <a:t>« Commission </a:t>
            </a:r>
            <a:r>
              <a:rPr lang="fr-FR" dirty="0"/>
              <a:t>F</a:t>
            </a:r>
            <a:r>
              <a:rPr lang="fr-FR" dirty="0" smtClean="0"/>
              <a:t>ormation. » 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2889527" y="3623908"/>
            <a:ext cx="5498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0070C0"/>
                </a:solidFill>
              </a:rPr>
              <a:t>2 </a:t>
            </a:r>
            <a:r>
              <a:rPr lang="fr-FR" b="1" u="sng" dirty="0">
                <a:solidFill>
                  <a:srgbClr val="0070C0"/>
                </a:solidFill>
              </a:rPr>
              <a:t>juillet 2014 </a:t>
            </a:r>
            <a:r>
              <a:rPr lang="fr-FR" dirty="0"/>
              <a:t>: </a:t>
            </a:r>
            <a:r>
              <a:rPr lang="fr-FR" dirty="0" smtClean="0"/>
              <a:t>  Première </a:t>
            </a:r>
            <a:r>
              <a:rPr lang="fr-FR" dirty="0"/>
              <a:t>réunion du GT, qui sera suivie de 12 autres en 24 mois d’activité. 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4860032" y="466591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6">
                    <a:lumMod val="75000"/>
                  </a:schemeClr>
                </a:solidFill>
              </a:rPr>
              <a:t>19 octobre 2016 </a:t>
            </a:r>
            <a:r>
              <a:rPr lang="fr-FR" dirty="0" smtClean="0"/>
              <a:t>:   Communication des </a:t>
            </a:r>
            <a:r>
              <a:rPr lang="fr-FR" dirty="0"/>
              <a:t>nouveaux éléments de </a:t>
            </a:r>
            <a:r>
              <a:rPr lang="fr-FR" dirty="0" smtClean="0"/>
              <a:t>doctrine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4" grpId="0" animBg="1"/>
      <p:bldP spid="25" grpId="0" animBg="1"/>
      <p:bldP spid="23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bismuth\Desktop\logo CGE\logo CGE recadr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341438" cy="523875"/>
          </a:xfrm>
          <a:prstGeom prst="rect">
            <a:avLst/>
          </a:prstGeom>
          <a:noFill/>
        </p:spPr>
      </p:pic>
      <p:cxnSp>
        <p:nvCxnSpPr>
          <p:cNvPr id="6" name="Connecteur droit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re 1"/>
          <p:cNvSpPr txBox="1">
            <a:spLocks/>
          </p:cNvSpPr>
          <p:nvPr/>
        </p:nvSpPr>
        <p:spPr>
          <a:xfrm>
            <a:off x="624408" y="2204864"/>
            <a:ext cx="7772400" cy="3888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600" b="1" u="sng" dirty="0" smtClean="0"/>
              <a:t>Etat des lieux  dans les écoles de la CGE (mai-juin 2014)</a:t>
            </a:r>
            <a:r>
              <a:rPr lang="fr-FR" sz="1600" b="1" dirty="0" smtClean="0"/>
              <a:t>:  </a:t>
            </a:r>
            <a:br>
              <a:rPr lang="fr-FR" sz="1600" b="1" dirty="0" smtClean="0"/>
            </a:br>
            <a:r>
              <a:rPr lang="fr-FR" sz="1600" dirty="0" smtClean="0"/>
              <a:t>Le </a:t>
            </a:r>
            <a:r>
              <a:rPr lang="fr-FR" sz="1600" b="1" dirty="0" smtClean="0"/>
              <a:t>sondage</a:t>
            </a:r>
            <a:r>
              <a:rPr lang="fr-FR" sz="1600" dirty="0" smtClean="0"/>
              <a:t> a produit 76 réponses au questionnaire parmi les 213 membres sollicités. L’analyse de ces retours a été produite avec l’aide d’un spécialiste, Florian </a:t>
            </a:r>
            <a:r>
              <a:rPr lang="fr-FR" sz="1600" dirty="0" err="1" smtClean="0"/>
              <a:t>Pelgrin</a:t>
            </a:r>
            <a:r>
              <a:rPr lang="fr-FR" sz="1600" dirty="0" smtClean="0"/>
              <a:t>, Professeur à l’EDHEC Lille. </a:t>
            </a:r>
            <a:br>
              <a:rPr lang="fr-FR" sz="1600" dirty="0" smtClean="0"/>
            </a:br>
            <a:r>
              <a:rPr lang="fr-FR" sz="1000" dirty="0" smtClean="0"/>
              <a:t/>
            </a:r>
            <a:br>
              <a:rPr lang="fr-FR" sz="1000" dirty="0" smtClean="0"/>
            </a:br>
            <a:r>
              <a:rPr lang="fr-FR" sz="1600" b="1" u="sng" dirty="0" smtClean="0"/>
              <a:t>Modalités de fonctionnement Expertises et Echanges </a:t>
            </a:r>
            <a:r>
              <a:rPr lang="fr-FR" sz="1600" dirty="0" smtClean="0"/>
              <a:t>: </a:t>
            </a:r>
            <a:br>
              <a:rPr lang="fr-FR" sz="1600" dirty="0" smtClean="0"/>
            </a:br>
            <a:r>
              <a:rPr lang="fr-FR" sz="1600" dirty="0" smtClean="0"/>
              <a:t>Création d’un groupe de 70 membres. Les 12 </a:t>
            </a:r>
            <a:r>
              <a:rPr lang="fr-FR" sz="1600" b="1" dirty="0" smtClean="0"/>
              <a:t>réunions</a:t>
            </a:r>
            <a:r>
              <a:rPr lang="fr-FR" sz="1600" dirty="0" smtClean="0"/>
              <a:t> organisées (dont une à Rennes), ont permis l’intervention de 18 experts des « écosystèmes numériques » et la présentation des stratégies numériques de 12 écoles.</a:t>
            </a:r>
            <a:br>
              <a:rPr lang="fr-FR" sz="1600" dirty="0" smtClean="0"/>
            </a:br>
            <a:r>
              <a:rPr lang="fr-FR" sz="1100" dirty="0" smtClean="0"/>
              <a:t/>
            </a:r>
            <a:br>
              <a:rPr lang="fr-FR" sz="1100" dirty="0" smtClean="0"/>
            </a:br>
            <a:r>
              <a:rPr lang="fr-FR" sz="1600" b="1" u="sng" dirty="0" smtClean="0"/>
              <a:t>Rapport de préconisations</a:t>
            </a:r>
            <a:r>
              <a:rPr lang="fr-FR" sz="1600" b="1" dirty="0" smtClean="0"/>
              <a:t>: 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/>
              <a:t>Rédaction d’un </a:t>
            </a:r>
            <a:r>
              <a:rPr lang="fr-FR" sz="1600" b="1" dirty="0" smtClean="0"/>
              <a:t>document de recommandations </a:t>
            </a:r>
            <a:r>
              <a:rPr lang="fr-FR" sz="1600" dirty="0" smtClean="0"/>
              <a:t>issu  de 5 </a:t>
            </a:r>
            <a:r>
              <a:rPr lang="fr-FR" sz="1600" dirty="0"/>
              <a:t>séances de travail </a:t>
            </a:r>
            <a:r>
              <a:rPr lang="fr-FR" sz="1600" dirty="0" smtClean="0"/>
              <a:t>spécifique du 11 mai 2015 au 12 février 2016, plus une présentation à la commission accréditation.</a:t>
            </a:r>
          </a:p>
          <a:p>
            <a:pPr algn="l"/>
            <a:endParaRPr lang="fr-FR" sz="1600" dirty="0"/>
          </a:p>
          <a:p>
            <a:pPr algn="l"/>
            <a:r>
              <a:rPr lang="fr-FR" sz="1600" b="1" u="sng" dirty="0" smtClean="0"/>
              <a:t>Communication interne :</a:t>
            </a:r>
          </a:p>
          <a:p>
            <a:pPr algn="l"/>
            <a:r>
              <a:rPr lang="fr-FR" sz="1600" dirty="0" smtClean="0"/>
              <a:t>Chaque réunion à fait l’objet d’un compte rendu, validé à la séance suivante, disponible sur l’intranet de la CGE. On y trouve aussi la plupart des communications d’experts pour garantir la </a:t>
            </a:r>
            <a:r>
              <a:rPr lang="fr-FR" sz="1600" b="1" dirty="0" smtClean="0"/>
              <a:t>traçabilité des échanges </a:t>
            </a:r>
            <a:r>
              <a:rPr lang="fr-FR" sz="1600" dirty="0" smtClean="0"/>
              <a:t>et de la réflexion.</a:t>
            </a:r>
            <a:br>
              <a:rPr lang="fr-FR" sz="1600" dirty="0" smtClean="0"/>
            </a:br>
            <a:endParaRPr lang="fr-FR" sz="1600" dirty="0"/>
          </a:p>
        </p:txBody>
      </p:sp>
      <p:sp>
        <p:nvSpPr>
          <p:cNvPr id="8" name="Bouton d’action : Suivant 7">
            <a:hlinkClick r:id="rId3" action="ppaction://hlinksldjump" highlightClick="1"/>
          </p:cNvPr>
          <p:cNvSpPr/>
          <p:nvPr/>
        </p:nvSpPr>
        <p:spPr>
          <a:xfrm>
            <a:off x="8460432" y="2564904"/>
            <a:ext cx="216024" cy="216024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Bouton d’action : Suivant 8">
            <a:hlinkClick r:id="rId4" action="ppaction://hlinksldjump" highlightClick="1"/>
          </p:cNvPr>
          <p:cNvSpPr/>
          <p:nvPr/>
        </p:nvSpPr>
        <p:spPr>
          <a:xfrm>
            <a:off x="8460432" y="3717032"/>
            <a:ext cx="216024" cy="216024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Bouton d’action : Suivant 9">
            <a:hlinkClick r:id="rId5" action="ppaction://hlinksldjump" highlightClick="1"/>
          </p:cNvPr>
          <p:cNvSpPr/>
          <p:nvPr/>
        </p:nvSpPr>
        <p:spPr>
          <a:xfrm>
            <a:off x="8460432" y="4437112"/>
            <a:ext cx="216024" cy="216024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Bouton d'action : Retour 10">
            <a:hlinkClick r:id="rId6" action="ppaction://hlinksldjump" highlightClick="1"/>
          </p:cNvPr>
          <p:cNvSpPr/>
          <p:nvPr/>
        </p:nvSpPr>
        <p:spPr>
          <a:xfrm rot="10800000">
            <a:off x="8443842" y="5949279"/>
            <a:ext cx="432048" cy="216024"/>
          </a:xfrm>
          <a:prstGeom prst="actionButtonRetur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32FDE27-55D9-4BFB-9A76-AAED9EC2B6CD}" type="slidenum">
              <a:rPr lang="fr-FR" smtClean="0"/>
              <a:t>4</a:t>
            </a:fld>
            <a:endParaRPr lang="fr-FR"/>
          </a:p>
        </p:txBody>
      </p:sp>
      <p:sp>
        <p:nvSpPr>
          <p:cNvPr id="13" name="Sous-titre 2"/>
          <p:cNvSpPr txBox="1">
            <a:spLocks/>
          </p:cNvSpPr>
          <p:nvPr/>
        </p:nvSpPr>
        <p:spPr>
          <a:xfrm>
            <a:off x="850231" y="980728"/>
            <a:ext cx="7250161" cy="720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M</a:t>
            </a:r>
            <a:r>
              <a:rPr lang="fr-FR" b="1" dirty="0">
                <a:solidFill>
                  <a:srgbClr val="0070C0"/>
                </a:solidFill>
              </a:rPr>
              <a:t>éthodes </a:t>
            </a:r>
            <a:r>
              <a:rPr lang="fr-FR" b="1" dirty="0" smtClean="0">
                <a:solidFill>
                  <a:srgbClr val="0070C0"/>
                </a:solidFill>
              </a:rPr>
              <a:t>et moyens de l’action du Groupe de Travail Stratégies Numériques et Formations à Distance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1026" name="Picture 2" descr="C:\Users\abismuth\Desktop\logo CGE\logo CGE recadr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341438" cy="523875"/>
          </a:xfrm>
          <a:prstGeom prst="rect">
            <a:avLst/>
          </a:prstGeom>
          <a:noFill/>
        </p:spPr>
      </p:pic>
      <p:cxnSp>
        <p:nvCxnSpPr>
          <p:cNvPr id="6" name="Connecteur droit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re 1"/>
          <p:cNvSpPr txBox="1">
            <a:spLocks/>
          </p:cNvSpPr>
          <p:nvPr/>
        </p:nvSpPr>
        <p:spPr>
          <a:xfrm>
            <a:off x="611560" y="2420888"/>
            <a:ext cx="7772400" cy="3096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r-FR" sz="2000" dirty="0"/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1699592" y="980728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Etat des lieux mai juin 2014</a:t>
            </a:r>
          </a:p>
        </p:txBody>
      </p:sp>
      <p:sp>
        <p:nvSpPr>
          <p:cNvPr id="9" name="Bouton d'action : Retour 8">
            <a:hlinkClick r:id="rId3" action="ppaction://hlinksldjump" highlightClick="1"/>
          </p:cNvPr>
          <p:cNvSpPr/>
          <p:nvPr/>
        </p:nvSpPr>
        <p:spPr>
          <a:xfrm>
            <a:off x="8244408" y="1988840"/>
            <a:ext cx="432048" cy="180020"/>
          </a:xfrm>
          <a:prstGeom prst="actionButtonRetur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95536" y="1772816"/>
            <a:ext cx="5953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- 76 réponses sur 213 écoles , un verre « mi vide, mi plein »…..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2204864"/>
            <a:ext cx="73606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 Le numérique n’est </a:t>
            </a:r>
            <a:r>
              <a:rPr lang="fr-FR" b="1" dirty="0" smtClean="0"/>
              <a:t>ignoré par aucune école </a:t>
            </a:r>
            <a:r>
              <a:rPr lang="fr-FR" dirty="0" smtClean="0"/>
              <a:t>, mais on constate à la fois un </a:t>
            </a:r>
          </a:p>
          <a:p>
            <a:r>
              <a:rPr lang="fr-FR" dirty="0" smtClean="0"/>
              <a:t>fourmillement « </a:t>
            </a:r>
            <a:r>
              <a:rPr lang="fr-FR" dirty="0" err="1" smtClean="0"/>
              <a:t>bottom</a:t>
            </a:r>
            <a:r>
              <a:rPr lang="fr-FR" dirty="0" smtClean="0"/>
              <a:t> – up » assez mal structuré  et un certain attentisme </a:t>
            </a:r>
          </a:p>
          <a:p>
            <a:r>
              <a:rPr lang="fr-FR" dirty="0" smtClean="0"/>
              <a:t>« top- down ».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539552" y="3081734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- Les </a:t>
            </a:r>
            <a:r>
              <a:rPr lang="fr-FR" b="1" dirty="0" smtClean="0"/>
              <a:t>positionnements stratégiques nets des écoles sont rares</a:t>
            </a:r>
            <a:r>
              <a:rPr lang="fr-FR" dirty="0" smtClean="0"/>
              <a:t>. L’objectif principal est plus souvent dans </a:t>
            </a:r>
            <a:r>
              <a:rPr lang="fr-FR" u="sng" dirty="0" smtClean="0"/>
              <a:t>l’amélioration de l’existant </a:t>
            </a:r>
            <a:r>
              <a:rPr lang="fr-FR" dirty="0" smtClean="0"/>
              <a:t>que dans des </a:t>
            </a:r>
            <a:r>
              <a:rPr lang="fr-FR" u="sng" dirty="0" smtClean="0"/>
              <a:t>innovations</a:t>
            </a:r>
            <a:r>
              <a:rPr lang="fr-FR" dirty="0" smtClean="0"/>
              <a:t>. </a:t>
            </a:r>
            <a:r>
              <a:rPr lang="fr-FR" dirty="0"/>
              <a:t>L</a:t>
            </a:r>
            <a:r>
              <a:rPr lang="fr-FR" dirty="0" smtClean="0"/>
              <a:t>es projets sont généralement centrés sur la </a:t>
            </a:r>
            <a:r>
              <a:rPr lang="fr-FR" b="1" dirty="0" smtClean="0"/>
              <a:t>pédagogie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539552" y="4139788"/>
            <a:ext cx="7638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 Des départements TICE  avec des effectifs (très) faibles et souvent inexistants !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39552" y="4627002"/>
            <a:ext cx="85463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 Peu de </a:t>
            </a:r>
            <a:r>
              <a:rPr lang="fr-FR" b="1" u="sng" dirty="0" smtClean="0"/>
              <a:t>culture éditoriale </a:t>
            </a:r>
            <a:r>
              <a:rPr lang="fr-FR" u="sng" dirty="0" smtClean="0"/>
              <a:t>des </a:t>
            </a:r>
            <a:r>
              <a:rPr lang="fr-FR" b="1" u="sng" dirty="0" smtClean="0"/>
              <a:t>ressources </a:t>
            </a:r>
            <a:r>
              <a:rPr lang="fr-FR" b="1" u="sng" dirty="0"/>
              <a:t>numériques </a:t>
            </a:r>
            <a:r>
              <a:rPr lang="fr-FR" u="sng" dirty="0"/>
              <a:t>dans </a:t>
            </a:r>
            <a:r>
              <a:rPr lang="fr-FR" u="sng" dirty="0" smtClean="0"/>
              <a:t>les écoles </a:t>
            </a:r>
            <a:r>
              <a:rPr lang="fr-FR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Mode de production économe des ressources pédagogiques favorisant la mise à jour,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Gestion des droits patrimoniaux et des droits d’auteurs,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Archivage patrimonial des </a:t>
            </a:r>
            <a:r>
              <a:rPr lang="fr-FR" dirty="0"/>
              <a:t>ressources pédagogiques</a:t>
            </a:r>
            <a:r>
              <a:rPr lang="fr-FR" dirty="0" smtClean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Production de métadonnées sur les ressources ou les formations..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1026" name="Picture 2" descr="C:\Users\abismuth\Desktop\logo CGE\logo CGE recadr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341438" cy="523875"/>
          </a:xfrm>
          <a:prstGeom prst="rect">
            <a:avLst/>
          </a:prstGeom>
          <a:noFill/>
        </p:spPr>
      </p:pic>
      <p:cxnSp>
        <p:nvCxnSpPr>
          <p:cNvPr id="6" name="Connecteur droit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re 1"/>
          <p:cNvSpPr txBox="1">
            <a:spLocks/>
          </p:cNvSpPr>
          <p:nvPr/>
        </p:nvSpPr>
        <p:spPr>
          <a:xfrm>
            <a:off x="395536" y="1916832"/>
            <a:ext cx="7988424" cy="47525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800" b="1" u="sng" dirty="0" smtClean="0"/>
              <a:t>Présentations d’experts: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1400" b="1" dirty="0" smtClean="0"/>
              <a:t>Droits d’auteurs </a:t>
            </a:r>
            <a:r>
              <a:rPr lang="fr-FR" sz="1400" dirty="0" smtClean="0"/>
              <a:t>sur les œuvres numériques ( </a:t>
            </a:r>
            <a:r>
              <a:rPr lang="fr-FR" sz="1400" b="1" dirty="0" smtClean="0"/>
              <a:t>Evelyne Moreau </a:t>
            </a:r>
            <a:r>
              <a:rPr lang="fr-FR" sz="1400" dirty="0" smtClean="0"/>
              <a:t>– Ecole des Mines de Nantes)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1400" dirty="0" smtClean="0"/>
              <a:t>Place d’une </a:t>
            </a:r>
            <a:r>
              <a:rPr lang="fr-FR" sz="1400" b="1" dirty="0" smtClean="0"/>
              <a:t>chaine éditoriale </a:t>
            </a:r>
            <a:r>
              <a:rPr lang="fr-FR" sz="1400" dirty="0" smtClean="0"/>
              <a:t>dans la production des ressources numériques ( </a:t>
            </a:r>
            <a:r>
              <a:rPr lang="fr-FR" sz="1400" b="1" dirty="0" smtClean="0"/>
              <a:t>E. </a:t>
            </a:r>
            <a:r>
              <a:rPr lang="fr-FR" sz="1400" b="1" dirty="0" err="1" smtClean="0"/>
              <a:t>Majada</a:t>
            </a:r>
            <a:r>
              <a:rPr lang="fr-FR" sz="1400" b="1" dirty="0" smtClean="0"/>
              <a:t> </a:t>
            </a:r>
            <a:r>
              <a:rPr lang="fr-FR" sz="1400" dirty="0" smtClean="0"/>
              <a:t>- UTC)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1400" b="1" dirty="0" smtClean="0"/>
              <a:t>Services de l’AUF à ses membres </a:t>
            </a:r>
            <a:r>
              <a:rPr lang="fr-FR" sz="1400" dirty="0" smtClean="0"/>
              <a:t>( </a:t>
            </a:r>
            <a:r>
              <a:rPr lang="fr-FR" sz="1400" b="1" dirty="0" smtClean="0"/>
              <a:t>Pierre-Jean Loiret  </a:t>
            </a:r>
            <a:r>
              <a:rPr lang="fr-FR" sz="1400" dirty="0" smtClean="0"/>
              <a:t>- AUF)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1400" dirty="0" smtClean="0"/>
              <a:t>La place du </a:t>
            </a:r>
            <a:r>
              <a:rPr lang="fr-FR" sz="1400" b="1" dirty="0" smtClean="0"/>
              <a:t>tutorat dans une stratégie d’e-learning  </a:t>
            </a:r>
            <a:r>
              <a:rPr lang="fr-FR" sz="1400" dirty="0" smtClean="0"/>
              <a:t>( </a:t>
            </a:r>
            <a:r>
              <a:rPr lang="fr-FR" sz="1400" b="1" dirty="0" smtClean="0"/>
              <a:t>Jacques </a:t>
            </a:r>
            <a:r>
              <a:rPr lang="fr-FR" sz="1400" b="1" dirty="0" err="1" smtClean="0"/>
              <a:t>Rodet</a:t>
            </a:r>
            <a:r>
              <a:rPr lang="fr-FR" sz="1400" b="1" dirty="0" smtClean="0"/>
              <a:t> </a:t>
            </a:r>
            <a:r>
              <a:rPr lang="fr-FR" sz="1400" dirty="0" smtClean="0"/>
              <a:t>– université de Liège)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1400" b="1" dirty="0" smtClean="0"/>
              <a:t>L’accompagnement des écoles </a:t>
            </a:r>
            <a:r>
              <a:rPr lang="fr-FR" sz="1400" dirty="0" smtClean="0"/>
              <a:t>pour la mise en place d’une stratégie numérique  ( E&amp;Y) </a:t>
            </a:r>
            <a:r>
              <a:rPr lang="fr-FR" sz="1400" b="1" dirty="0" smtClean="0"/>
              <a:t>Patrice </a:t>
            </a:r>
            <a:r>
              <a:rPr lang="fr-FR" sz="1400" b="1" dirty="0" err="1" smtClean="0"/>
              <a:t>Lefeu</a:t>
            </a:r>
            <a:endParaRPr lang="fr-FR" sz="1400" b="1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1400" dirty="0" smtClean="0"/>
              <a:t>L’utilisation des </a:t>
            </a:r>
            <a:r>
              <a:rPr lang="fr-FR" sz="1400" b="1" dirty="0" smtClean="0"/>
              <a:t>jeux sérieux </a:t>
            </a:r>
            <a:r>
              <a:rPr lang="fr-FR" sz="1400" dirty="0" smtClean="0"/>
              <a:t>Jean-Yves </a:t>
            </a:r>
            <a:r>
              <a:rPr lang="fr-FR" sz="1400" b="1" dirty="0" err="1" smtClean="0"/>
              <a:t>Plantec</a:t>
            </a:r>
            <a:r>
              <a:rPr lang="fr-FR" sz="1400" dirty="0" smtClean="0"/>
              <a:t> – INSA de Toulouse)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b="1" dirty="0" smtClean="0"/>
              <a:t>Utilisation pertinente des descripteurs CDM </a:t>
            </a:r>
            <a:r>
              <a:rPr lang="fr-FR" sz="1400" dirty="0" smtClean="0"/>
              <a:t>– Claude </a:t>
            </a:r>
            <a:r>
              <a:rPr lang="fr-FR" sz="1400" b="1" dirty="0" err="1" smtClean="0"/>
              <a:t>Vieiville</a:t>
            </a:r>
            <a:r>
              <a:rPr lang="fr-FR" sz="1400" dirty="0" smtClean="0"/>
              <a:t> ( Université de Lille 1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b="1" dirty="0" smtClean="0"/>
              <a:t>Reconnaissance et validation des acquis </a:t>
            </a:r>
            <a:r>
              <a:rPr lang="fr-FR" sz="1400" dirty="0" smtClean="0"/>
              <a:t>par la CGE ( Régis </a:t>
            </a:r>
            <a:r>
              <a:rPr lang="fr-FR" sz="1400" b="1" dirty="0" smtClean="0"/>
              <a:t>Vallée</a:t>
            </a:r>
            <a:r>
              <a:rPr lang="fr-FR" sz="1400" dirty="0" smtClean="0"/>
              <a:t> 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dirty="0" smtClean="0"/>
              <a:t>Les UNT </a:t>
            </a:r>
            <a:r>
              <a:rPr lang="fr-FR" sz="1400" b="1" dirty="0" smtClean="0"/>
              <a:t>UNIT et AUNEGE </a:t>
            </a:r>
            <a:r>
              <a:rPr lang="fr-FR" sz="1400" dirty="0" smtClean="0"/>
              <a:t>( Vincent </a:t>
            </a:r>
            <a:r>
              <a:rPr lang="fr-FR" sz="1400" b="1" dirty="0" err="1" smtClean="0"/>
              <a:t>Beillevaire</a:t>
            </a:r>
            <a:r>
              <a:rPr lang="fr-FR" sz="1400" dirty="0" smtClean="0"/>
              <a:t> et Thierry </a:t>
            </a:r>
            <a:r>
              <a:rPr lang="fr-FR" sz="1400" b="1" dirty="0" smtClean="0"/>
              <a:t>Garrot</a:t>
            </a:r>
            <a:r>
              <a:rPr lang="fr-FR" sz="1400" dirty="0" smtClean="0"/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b="1" dirty="0" err="1" smtClean="0"/>
              <a:t>Educalab</a:t>
            </a:r>
            <a:r>
              <a:rPr lang="fr-FR" sz="1400" dirty="0" smtClean="0"/>
              <a:t> et pôle de compétitivité </a:t>
            </a:r>
            <a:r>
              <a:rPr lang="fr-FR" sz="1400" b="1" dirty="0" smtClean="0"/>
              <a:t>Cap Digital </a:t>
            </a:r>
            <a:r>
              <a:rPr lang="fr-FR" sz="1400" dirty="0" smtClean="0"/>
              <a:t>– Muriel </a:t>
            </a:r>
            <a:r>
              <a:rPr lang="fr-FR" sz="1400" b="1" dirty="0" smtClean="0"/>
              <a:t>Brunet</a:t>
            </a:r>
            <a:r>
              <a:rPr lang="fr-FR" sz="1400" dirty="0" smtClean="0"/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b="1" dirty="0" smtClean="0"/>
              <a:t>Certification de formation professionnelles </a:t>
            </a:r>
            <a:r>
              <a:rPr lang="fr-FR" sz="1400" dirty="0" smtClean="0"/>
              <a:t>( Jean-Christophe </a:t>
            </a:r>
            <a:r>
              <a:rPr lang="fr-FR" sz="1400" b="1" dirty="0" err="1" smtClean="0"/>
              <a:t>Chamayou</a:t>
            </a:r>
            <a:r>
              <a:rPr lang="fr-FR" sz="1400" dirty="0" smtClean="0"/>
              <a:t> – Lafayette Associés)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b="1" dirty="0" smtClean="0"/>
              <a:t>Offre complète de solution e-learning </a:t>
            </a:r>
            <a:r>
              <a:rPr lang="fr-FR" sz="1400" dirty="0" smtClean="0"/>
              <a:t>(Alexis </a:t>
            </a:r>
            <a:r>
              <a:rPr lang="fr-FR" sz="1400" b="1" dirty="0" smtClean="0"/>
              <a:t>Morel d’Arleux </a:t>
            </a:r>
            <a:r>
              <a:rPr lang="fr-FR" sz="1400" dirty="0" smtClean="0"/>
              <a:t>– Smart Canal)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b="1" dirty="0" smtClean="0"/>
              <a:t>Pôle numérique  de l’UE Bretagne </a:t>
            </a:r>
            <a:r>
              <a:rPr lang="fr-FR" sz="1400" dirty="0" smtClean="0"/>
              <a:t>( Carole </a:t>
            </a:r>
            <a:r>
              <a:rPr lang="fr-FR" sz="1400" b="1" dirty="0" err="1" smtClean="0"/>
              <a:t>Nocéra</a:t>
            </a:r>
            <a:r>
              <a:rPr lang="fr-FR" sz="1400" b="1" dirty="0" smtClean="0"/>
              <a:t> </a:t>
            </a:r>
            <a:r>
              <a:rPr lang="fr-FR" sz="1400" b="1" dirty="0" err="1" smtClean="0"/>
              <a:t>Picand</a:t>
            </a:r>
            <a:r>
              <a:rPr lang="fr-FR" sz="1400" dirty="0" smtClean="0"/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b="1" dirty="0" smtClean="0"/>
              <a:t>Open </a:t>
            </a:r>
            <a:r>
              <a:rPr lang="fr-FR" sz="1400" b="1" dirty="0" err="1" smtClean="0"/>
              <a:t>Classrooms</a:t>
            </a:r>
            <a:r>
              <a:rPr lang="fr-FR" sz="1400" b="1" dirty="0" smtClean="0"/>
              <a:t> </a:t>
            </a:r>
            <a:r>
              <a:rPr lang="fr-FR" sz="1400" dirty="0" smtClean="0"/>
              <a:t>par Pierre </a:t>
            </a:r>
            <a:r>
              <a:rPr lang="fr-FR" sz="1400" b="1" dirty="0" smtClean="0"/>
              <a:t>Dubuc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b="1" dirty="0" smtClean="0"/>
              <a:t>Fun MOOC </a:t>
            </a:r>
            <a:r>
              <a:rPr lang="fr-FR" sz="1400" dirty="0" smtClean="0"/>
              <a:t>par Catherine </a:t>
            </a:r>
            <a:r>
              <a:rPr lang="fr-FR" sz="1400" b="1" dirty="0" err="1" smtClean="0"/>
              <a:t>Mongenet</a:t>
            </a:r>
            <a:endParaRPr lang="fr-FR" sz="1400" b="1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dirty="0" smtClean="0"/>
              <a:t>Evaluation de la </a:t>
            </a:r>
            <a:r>
              <a:rPr lang="fr-FR" sz="1400" b="1" dirty="0" smtClean="0"/>
              <a:t>qualité de l’enseignement supérieur avec PERICLES</a:t>
            </a:r>
            <a:r>
              <a:rPr lang="fr-FR" sz="1400" dirty="0" smtClean="0"/>
              <a:t> ( A-Marie </a:t>
            </a:r>
            <a:r>
              <a:rPr lang="fr-FR" sz="1400" b="1" dirty="0" smtClean="0"/>
              <a:t>Husson </a:t>
            </a:r>
            <a:r>
              <a:rPr lang="fr-FR" sz="1400" dirty="0" smtClean="0"/>
              <a:t>CCI de Paris)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fr-FR" sz="1100" dirty="0" smtClean="0"/>
          </a:p>
          <a:p>
            <a:pPr algn="l"/>
            <a:r>
              <a:rPr lang="fr-FR" sz="1600" b="1" u="sng" dirty="0" smtClean="0"/>
              <a:t>Présentations </a:t>
            </a:r>
            <a:r>
              <a:rPr lang="fr-FR" sz="1800" b="1" u="sng" dirty="0" smtClean="0"/>
              <a:t>d’écoles</a:t>
            </a:r>
            <a:endParaRPr lang="fr-FR" sz="1600" b="1" u="sng" dirty="0" smtClean="0"/>
          </a:p>
          <a:p>
            <a:pPr algn="l"/>
            <a:r>
              <a:rPr lang="fr-FR" sz="1600" dirty="0" smtClean="0"/>
              <a:t>Ecole Nationale des Sciences Géographiques – </a:t>
            </a:r>
            <a:r>
              <a:rPr lang="fr-FR" sz="1600" dirty="0" err="1" smtClean="0"/>
              <a:t>Néoma</a:t>
            </a:r>
            <a:r>
              <a:rPr lang="fr-FR" sz="1600" dirty="0" smtClean="0"/>
              <a:t> BS -  Ecole Nationale de l’Aviation Civile – ENGEES de Strasbourg – </a:t>
            </a:r>
            <a:r>
              <a:rPr lang="fr-FR" sz="1600" dirty="0" err="1" smtClean="0"/>
              <a:t>Novancia</a:t>
            </a:r>
            <a:r>
              <a:rPr lang="fr-FR" sz="1600" dirty="0" smtClean="0"/>
              <a:t> BS -  Groupe ESA d’Angers- Ecole des Métiers de l’Environnement -Sup de Co La Rochelle -  Ecole des Mines de Nantes – </a:t>
            </a:r>
            <a:r>
              <a:rPr lang="fr-FR" sz="1600" dirty="0" err="1" smtClean="0"/>
              <a:t>Audencia</a:t>
            </a:r>
            <a:r>
              <a:rPr lang="fr-FR" sz="1600" dirty="0" smtClean="0"/>
              <a:t> - ESSEC</a:t>
            </a:r>
            <a:r>
              <a:rPr lang="fr-FR" sz="1800" u="sng" dirty="0" smtClean="0"/>
              <a:t/>
            </a:r>
            <a:br>
              <a:rPr lang="fr-FR" sz="1800" u="sng" dirty="0" smtClean="0"/>
            </a:br>
            <a:r>
              <a:rPr lang="fr-FR" sz="1800" u="sng" dirty="0" smtClean="0"/>
              <a:t/>
            </a:r>
            <a:br>
              <a:rPr lang="fr-FR" sz="1800" u="sng" dirty="0" smtClean="0"/>
            </a:br>
            <a:endParaRPr lang="fr-FR" sz="1800" dirty="0"/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1475656" y="105273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Actions du GT SNFD - </a:t>
            </a:r>
            <a:r>
              <a:rPr lang="fr-FR" b="1" dirty="0">
                <a:solidFill>
                  <a:srgbClr val="0070C0"/>
                </a:solidFill>
              </a:rPr>
              <a:t>Echanges et études</a:t>
            </a:r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9" name="Bouton d'action : Retour 8">
            <a:hlinkClick r:id="rId3" action="ppaction://hlinksldjump" highlightClick="1"/>
          </p:cNvPr>
          <p:cNvSpPr/>
          <p:nvPr/>
        </p:nvSpPr>
        <p:spPr>
          <a:xfrm>
            <a:off x="8244408" y="1844824"/>
            <a:ext cx="432048" cy="180020"/>
          </a:xfrm>
          <a:prstGeom prst="actionButtonRetur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" name="Connecteur droit 3"/>
          <p:cNvCxnSpPr/>
          <p:nvPr/>
        </p:nvCxnSpPr>
        <p:spPr>
          <a:xfrm>
            <a:off x="3203848" y="1700808"/>
            <a:ext cx="4672608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3203848" y="5661248"/>
            <a:ext cx="4672608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13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bismuth\Desktop\logo CGE\logo CGE recadr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341438" cy="523875"/>
          </a:xfrm>
          <a:prstGeom prst="rect">
            <a:avLst/>
          </a:prstGeom>
          <a:noFill/>
        </p:spPr>
      </p:pic>
      <p:cxnSp>
        <p:nvCxnSpPr>
          <p:cNvPr id="6" name="Connecteur droit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Bouton d'action : Retour 8">
            <a:hlinkClick r:id="rId3" action="ppaction://hlinksldjump" highlightClick="1"/>
          </p:cNvPr>
          <p:cNvSpPr/>
          <p:nvPr/>
        </p:nvSpPr>
        <p:spPr>
          <a:xfrm>
            <a:off x="8244408" y="1988840"/>
            <a:ext cx="432048" cy="180020"/>
          </a:xfrm>
          <a:prstGeom prst="actionButtonRetur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1475656" y="980728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A quel niveau de conseil pour les écoles?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2627784" y="3212976"/>
            <a:ext cx="3672408" cy="16561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Formation CGE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5" name="Flèche droite 4"/>
          <p:cNvSpPr/>
          <p:nvPr/>
        </p:nvSpPr>
        <p:spPr>
          <a:xfrm>
            <a:off x="179512" y="3789040"/>
            <a:ext cx="2448272" cy="504056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Élèves avec prérequis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Flèche droite 12"/>
          <p:cNvSpPr/>
          <p:nvPr/>
        </p:nvSpPr>
        <p:spPr>
          <a:xfrm>
            <a:off x="6300192" y="3789040"/>
            <a:ext cx="2448272" cy="504056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Élèves diplômés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Parchemin vertical 10"/>
          <p:cNvSpPr/>
          <p:nvPr/>
        </p:nvSpPr>
        <p:spPr>
          <a:xfrm>
            <a:off x="2843808" y="1844824"/>
            <a:ext cx="1512168" cy="1080120"/>
          </a:xfrm>
          <a:prstGeom prst="verticalScroll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Doctrine CGE</a:t>
            </a: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5" name="Connecteur droit avec flèche 14"/>
          <p:cNvCxnSpPr>
            <a:endCxn id="4" idx="0"/>
          </p:cNvCxnSpPr>
          <p:nvPr/>
        </p:nvCxnSpPr>
        <p:spPr>
          <a:xfrm>
            <a:off x="4463988" y="2636912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rganigramme : Multidocument 16"/>
          <p:cNvSpPr/>
          <p:nvPr/>
        </p:nvSpPr>
        <p:spPr>
          <a:xfrm>
            <a:off x="3275856" y="5085184"/>
            <a:ext cx="2448272" cy="1296144"/>
          </a:xfrm>
          <a:prstGeom prst="flowChartMulti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Moyens mis en œuvre par l’écoles</a:t>
            </a:r>
            <a:endParaRPr lang="fr-F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0" name="Parchemin vertical 19"/>
          <p:cNvSpPr/>
          <p:nvPr/>
        </p:nvSpPr>
        <p:spPr>
          <a:xfrm>
            <a:off x="4572000" y="1844824"/>
            <a:ext cx="1584176" cy="1080120"/>
          </a:xfrm>
          <a:prstGeom prst="verticalScroll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Spécifications</a:t>
            </a:r>
            <a:r>
              <a:rPr lang="fr-F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de la formation</a:t>
            </a: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1" name="Connecteur droit 20"/>
          <p:cNvCxnSpPr/>
          <p:nvPr/>
        </p:nvCxnSpPr>
        <p:spPr>
          <a:xfrm>
            <a:off x="4211960" y="2636912"/>
            <a:ext cx="4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10033" y="1923219"/>
            <a:ext cx="25440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sz="5400" b="1" dirty="0"/>
              <a:t>AVANT !</a:t>
            </a:r>
          </a:p>
        </p:txBody>
      </p:sp>
      <p:cxnSp>
        <p:nvCxnSpPr>
          <p:cNvPr id="25" name="Connecteur droit avec flèche 24"/>
          <p:cNvCxnSpPr/>
          <p:nvPr/>
        </p:nvCxnSpPr>
        <p:spPr>
          <a:xfrm flipV="1">
            <a:off x="4427984" y="4877544"/>
            <a:ext cx="0" cy="279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space réservé du numéro de diapositive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824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bismuth\Desktop\logo CGE\logo CGE recadr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341438" cy="523875"/>
          </a:xfrm>
          <a:prstGeom prst="rect">
            <a:avLst/>
          </a:prstGeom>
          <a:noFill/>
        </p:spPr>
      </p:pic>
      <p:cxnSp>
        <p:nvCxnSpPr>
          <p:cNvPr id="6" name="Connecteur droit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Bouton d'action : Retour 8">
            <a:hlinkClick r:id="rId3" action="ppaction://hlinksldjump" highlightClick="1"/>
          </p:cNvPr>
          <p:cNvSpPr/>
          <p:nvPr/>
        </p:nvSpPr>
        <p:spPr>
          <a:xfrm>
            <a:off x="8244408" y="1988840"/>
            <a:ext cx="432048" cy="180020"/>
          </a:xfrm>
          <a:prstGeom prst="actionButtonRetur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1475656" y="980728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A quel niveau de conseil pour les écoles?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2627784" y="3212976"/>
            <a:ext cx="3672408" cy="16561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Formation CGE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5" name="Flèche droite 4"/>
          <p:cNvSpPr/>
          <p:nvPr/>
        </p:nvSpPr>
        <p:spPr>
          <a:xfrm>
            <a:off x="179512" y="3789040"/>
            <a:ext cx="2448272" cy="504056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Élèves avec prérequis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Flèche droite 12"/>
          <p:cNvSpPr/>
          <p:nvPr/>
        </p:nvSpPr>
        <p:spPr>
          <a:xfrm>
            <a:off x="6300192" y="3789040"/>
            <a:ext cx="2448272" cy="504056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Élèves diplômés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Parchemin vertical 10"/>
          <p:cNvSpPr/>
          <p:nvPr/>
        </p:nvSpPr>
        <p:spPr>
          <a:xfrm>
            <a:off x="2843808" y="1844824"/>
            <a:ext cx="1512168" cy="1080120"/>
          </a:xfrm>
          <a:prstGeom prst="verticalScroll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Doctrine CGE</a:t>
            </a: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5" name="Connecteur droit avec flèche 14"/>
          <p:cNvCxnSpPr>
            <a:endCxn id="4" idx="0"/>
          </p:cNvCxnSpPr>
          <p:nvPr/>
        </p:nvCxnSpPr>
        <p:spPr>
          <a:xfrm>
            <a:off x="4463988" y="2636912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rganigramme : Multidocument 16"/>
          <p:cNvSpPr/>
          <p:nvPr/>
        </p:nvSpPr>
        <p:spPr>
          <a:xfrm>
            <a:off x="3275856" y="5085184"/>
            <a:ext cx="2448272" cy="1296144"/>
          </a:xfrm>
          <a:prstGeom prst="flowChartMulti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Moyens mis en œuvre par l’écoles</a:t>
            </a:r>
            <a:endParaRPr lang="fr-F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0" name="Parchemin vertical 19"/>
          <p:cNvSpPr/>
          <p:nvPr/>
        </p:nvSpPr>
        <p:spPr>
          <a:xfrm>
            <a:off x="4572000" y="1844824"/>
            <a:ext cx="1584176" cy="1080120"/>
          </a:xfrm>
          <a:prstGeom prst="verticalScroll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Spécifications</a:t>
            </a:r>
            <a:r>
              <a:rPr lang="fr-F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de la formation</a:t>
            </a: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1" name="Connecteur droit 20"/>
          <p:cNvCxnSpPr/>
          <p:nvPr/>
        </p:nvCxnSpPr>
        <p:spPr>
          <a:xfrm>
            <a:off x="4211960" y="2636912"/>
            <a:ext cx="4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10033" y="1923219"/>
            <a:ext cx="24045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sz="5400" b="1" dirty="0" smtClean="0"/>
              <a:t>APRES </a:t>
            </a:r>
            <a:r>
              <a:rPr lang="fr-FR" sz="5400" b="1" dirty="0"/>
              <a:t>!</a:t>
            </a:r>
          </a:p>
        </p:txBody>
      </p:sp>
      <p:cxnSp>
        <p:nvCxnSpPr>
          <p:cNvPr id="16" name="Connecteur droit avec flèche 15"/>
          <p:cNvCxnSpPr/>
          <p:nvPr/>
        </p:nvCxnSpPr>
        <p:spPr>
          <a:xfrm flipV="1">
            <a:off x="4427984" y="4877544"/>
            <a:ext cx="0" cy="279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75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bismuth\Desktop\logo CGE\logo CGE recadr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341438" cy="523875"/>
          </a:xfrm>
          <a:prstGeom prst="rect">
            <a:avLst/>
          </a:prstGeom>
          <a:noFill/>
        </p:spPr>
      </p:pic>
      <p:cxnSp>
        <p:nvCxnSpPr>
          <p:cNvPr id="6" name="Connecteur droit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Bouton d'action : Retour 8">
            <a:hlinkClick r:id="rId3" action="ppaction://hlinksldjump" highlightClick="1"/>
          </p:cNvPr>
          <p:cNvSpPr/>
          <p:nvPr/>
        </p:nvSpPr>
        <p:spPr>
          <a:xfrm>
            <a:off x="8244408" y="1988840"/>
            <a:ext cx="432048" cy="180020"/>
          </a:xfrm>
          <a:prstGeom prst="actionButtonRetur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850231" y="980728"/>
            <a:ext cx="7178153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solidFill>
                  <a:srgbClr val="0070C0"/>
                </a:solidFill>
              </a:rPr>
              <a:t>Q</a:t>
            </a:r>
            <a:r>
              <a:rPr lang="fr-FR" b="1" dirty="0" smtClean="0">
                <a:solidFill>
                  <a:srgbClr val="0070C0"/>
                </a:solidFill>
              </a:rPr>
              <a:t>uel niveau de conseil pour les écoles pour quelle finalité?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67544" y="1484784"/>
            <a:ext cx="8424937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</a:t>
            </a:r>
            <a:r>
              <a:rPr lang="fr-FR" b="1" dirty="0" smtClean="0"/>
              <a:t>finalité ne change pas</a:t>
            </a:r>
            <a:r>
              <a:rPr lang="fr-FR" dirty="0" smtClean="0"/>
              <a:t>. Les </a:t>
            </a:r>
            <a:r>
              <a:rPr lang="fr-FR" u="sng" dirty="0" smtClean="0"/>
              <a:t>éléments de doctrines existants subsistent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 smtClean="0"/>
              <a:t>Les </a:t>
            </a:r>
            <a:r>
              <a:rPr lang="fr-FR" u="sng" dirty="0" smtClean="0"/>
              <a:t>organisations &amp; </a:t>
            </a:r>
            <a:r>
              <a:rPr lang="fr-FR" u="sng" smtClean="0"/>
              <a:t>méthodes </a:t>
            </a:r>
            <a:r>
              <a:rPr lang="fr-FR" u="sng" smtClean="0"/>
              <a:t> </a:t>
            </a:r>
            <a:r>
              <a:rPr lang="fr-FR" u="sng"/>
              <a:t>évoluent </a:t>
            </a:r>
            <a:r>
              <a:rPr lang="fr-FR" u="sng" smtClean="0"/>
              <a:t>et </a:t>
            </a:r>
            <a:r>
              <a:rPr lang="fr-FR" u="sng" dirty="0" smtClean="0"/>
              <a:t>s’adaptent </a:t>
            </a:r>
            <a:r>
              <a:rPr lang="fr-FR" dirty="0" smtClean="0"/>
              <a:t>aux cours à </a:t>
            </a:r>
            <a:r>
              <a:rPr lang="fr-FR" dirty="0" smtClean="0"/>
              <a:t>distance :</a:t>
            </a:r>
            <a:endParaRPr lang="fr-FR" dirty="0" smtClean="0"/>
          </a:p>
          <a:p>
            <a:endParaRPr lang="fr-FR" sz="7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Organisation du montage et de la conception des formations à distance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Préparation et organisation </a:t>
            </a:r>
            <a:r>
              <a:rPr lang="fr-FR" dirty="0"/>
              <a:t>d</a:t>
            </a:r>
            <a:r>
              <a:rPr lang="fr-FR" dirty="0" smtClean="0"/>
              <a:t>es ressources pédagogiques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Communication </a:t>
            </a:r>
            <a:r>
              <a:rPr lang="fr-FR" u="sng" dirty="0" smtClean="0"/>
              <a:t>internationale</a:t>
            </a:r>
            <a:r>
              <a:rPr lang="fr-FR" dirty="0" smtClean="0"/>
              <a:t> pour </a:t>
            </a:r>
            <a:r>
              <a:rPr lang="fr-FR" dirty="0"/>
              <a:t>promouvoir les formations à </a:t>
            </a:r>
            <a:r>
              <a:rPr lang="fr-FR" dirty="0" smtClean="0"/>
              <a:t>distance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Pédagogie d’enseignement (tutorat)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Administration des étudiants</a:t>
            </a:r>
          </a:p>
          <a:p>
            <a:endParaRPr lang="fr-FR" sz="1000" dirty="0" smtClean="0"/>
          </a:p>
          <a:p>
            <a:r>
              <a:rPr lang="fr-FR" dirty="0" smtClean="0"/>
              <a:t>Le </a:t>
            </a:r>
            <a:r>
              <a:rPr lang="fr-FR" b="1" dirty="0" smtClean="0"/>
              <a:t>GT SNFD s’est fixé </a:t>
            </a:r>
            <a:r>
              <a:rPr lang="fr-FR" dirty="0" smtClean="0"/>
              <a:t>comme objectif de ne pas descendre à un niveau trop fin d’obligations, afin </a:t>
            </a:r>
            <a:r>
              <a:rPr lang="fr-FR" b="1" dirty="0" smtClean="0"/>
              <a:t>de ne pas pénaliser l’inventivité et l’innovation dans le montage des cours à distance</a:t>
            </a:r>
            <a:r>
              <a:rPr lang="fr-FR" dirty="0" smtClean="0"/>
              <a:t>. </a:t>
            </a:r>
          </a:p>
          <a:p>
            <a:r>
              <a:rPr lang="fr-FR" dirty="0" smtClean="0"/>
              <a:t>Le dispositif s’assure  simplement que les </a:t>
            </a:r>
            <a:r>
              <a:rPr lang="fr-FR" u="sng" dirty="0" smtClean="0"/>
              <a:t>fondamentaux</a:t>
            </a:r>
            <a:r>
              <a:rPr lang="fr-FR" dirty="0" smtClean="0"/>
              <a:t> des cours en ligne sont en place dans chaque école et qu’ils sont bien gérés.</a:t>
            </a:r>
          </a:p>
          <a:p>
            <a:endParaRPr lang="fr-FR" dirty="0"/>
          </a:p>
          <a:p>
            <a:r>
              <a:rPr lang="fr-FR" dirty="0"/>
              <a:t>L’engagement </a:t>
            </a:r>
            <a:r>
              <a:rPr lang="fr-FR" dirty="0" smtClean="0"/>
              <a:t>final recherché par la CGE correspond au montage de programmes de FAD labellisés CGE de qualité dotés d’une vraie « garantie </a:t>
            </a:r>
            <a:r>
              <a:rPr lang="fr-FR" dirty="0"/>
              <a:t>de </a:t>
            </a:r>
            <a:r>
              <a:rPr lang="fr-FR" dirty="0" smtClean="0"/>
              <a:t>service » durable.</a:t>
            </a:r>
            <a:endParaRPr lang="fr-FR" dirty="0"/>
          </a:p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16C6-D778-48F9-BF7A-9840C1F4D463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687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2130</TotalTime>
  <Words>943</Words>
  <Application>Microsoft Office PowerPoint</Application>
  <PresentationFormat>Affichage à l'écran (4:3)</PresentationFormat>
  <Paragraphs>143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 </vt:lpstr>
      <vt:lpstr>Présentation PowerPoint</vt:lpstr>
      <vt:lpstr>Présentation PowerPoint</vt:lpstr>
      <vt:lpstr>Présentation PowerPoint</vt:lpstr>
      <vt:lpstr> </vt:lpstr>
      <vt:lpstr> </vt:lpstr>
      <vt:lpstr>Présentation PowerPoint</vt:lpstr>
      <vt:lpstr>Présentation PowerPoint</vt:lpstr>
      <vt:lpstr>Présentation PowerPoint</vt:lpstr>
      <vt:lpstr> </vt:lpstr>
      <vt:lpstr>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Conférence des garndes écomes</dc:title>
  <dc:creator>abismuth</dc:creator>
  <cp:lastModifiedBy>Pascal Barbier</cp:lastModifiedBy>
  <cp:revision>88</cp:revision>
  <cp:lastPrinted>2016-09-26T10:20:48Z</cp:lastPrinted>
  <dcterms:created xsi:type="dcterms:W3CDTF">2014-03-14T14:07:28Z</dcterms:created>
  <dcterms:modified xsi:type="dcterms:W3CDTF">2016-10-18T13:22:37Z</dcterms:modified>
</cp:coreProperties>
</file>