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charts/chart3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2.xml" ContentType="application/vnd.openxmlformats-officedocument.presentationml.tags+xml"/>
  <Override PartName="/docProps/core.xml" ContentType="application/vnd.openxmlformats-package.core-properties+xml"/>
  <Override PartName="/ppt/tags/tag9.xml" ContentType="application/vnd.openxmlformats-officedocument.presentationml.tags+xml"/>
  <Override PartName="/ppt/tags/tag8.xml" ContentType="application/vnd.openxmlformats-officedocument.presentationml.tag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1.xml" ContentType="application/vnd.openxmlformats-officedocument.presentationml.tags+xml"/>
  <Override PartName="/ppt/tags/tag3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1006" autoAdjust="0"/>
  </p:normalViewPr>
  <p:slideViewPr>
    <p:cSldViewPr>
      <p:cViewPr>
        <p:scale>
          <a:sx n="90" d="100"/>
          <a:sy n="90" d="100"/>
        </p:scale>
        <p:origin x="-1566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23%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33%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15%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30%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Feuil1!$A$2:$A$5</c:f>
              <c:strCache>
                <c:ptCount val="4"/>
                <c:pt idx="0">
                  <c:v>aucun</c:v>
                </c:pt>
                <c:pt idx="1">
                  <c:v>étudiantes</c:v>
                </c:pt>
                <c:pt idx="2">
                  <c:v>personnels</c:v>
                </c:pt>
                <c:pt idx="3">
                  <c:v>diplômées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23</c:v>
                </c:pt>
                <c:pt idx="1">
                  <c:v>33</c:v>
                </c:pt>
                <c:pt idx="2">
                  <c:v>15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Lbls>
            <c:dLbl>
              <c:idx val="0"/>
              <c:layout>
                <c:manualLayout>
                  <c:x val="-0.10798096214966421"/>
                  <c:y val="0.1507782123927182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en cours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17</c:v>
                </c:pt>
                <c:pt idx="1">
                  <c:v>29</c:v>
                </c:pt>
                <c:pt idx="2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Lbls>
            <c:dLbl>
              <c:idx val="0"/>
              <c:layout>
                <c:manualLayout>
                  <c:x val="-7.3324937871099269E-2"/>
                  <c:y val="0.1533019637497442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6852017887170939"/>
                  <c:y val="-0.1987833711857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5181513117754727"/>
                  <c:y val="7.6371556057376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en cours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15</c:v>
                </c:pt>
                <c:pt idx="1">
                  <c:v>41</c:v>
                </c:pt>
                <c:pt idx="2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132676825547999"/>
          <c:y val="0.26561560433925763"/>
          <c:w val="0.20819152814774031"/>
          <c:h val="0.547702052834527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142A-FBAF-4472-8269-832D2C573DE8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A120A-7C2D-4985-8506-CEB1A0EC0E5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154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A120A-7C2D-4985-8506-CEB1A0EC0E51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2860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A120A-7C2D-4985-8506-CEB1A0EC0E51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760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8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980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723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29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885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221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144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703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292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617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154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739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4293096"/>
            <a:ext cx="7848872" cy="1752600"/>
          </a:xfrm>
        </p:spPr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</a:rPr>
              <a:t>BAROMETRE EGALITE FEMMES-HOMMES 2014	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3"/>
            <a:ext cx="3600400" cy="1787036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168" y="980728"/>
            <a:ext cx="3175000" cy="3175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452320" y="62373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Mars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95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0"/>
    </mc:Choice>
    <mc:Fallback xmlns="">
      <p:transition spd="slow" advTm="215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975" y="1375692"/>
            <a:ext cx="6624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Informations complémentaires</a:t>
            </a: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60" y="1960467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Existe-t-il 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des réseaux féminins impliquant une ou plusieurs des catégories suivantes :</a:t>
            </a:r>
            <a:endParaRPr lang="fr-F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4248156505"/>
              </p:ext>
            </p:extLst>
          </p:nvPr>
        </p:nvGraphicFramePr>
        <p:xfrm>
          <a:off x="1441363" y="2560631"/>
          <a:ext cx="5869925" cy="2812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11560" y="537321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Mesurez-vous l'impact de vos actions 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fr-FR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30725" y="577332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cap="small" dirty="0" smtClean="0">
                <a:solidFill>
                  <a:schemeClr val="tx2">
                    <a:lumMod val="50000"/>
                  </a:schemeClr>
                </a:solidFill>
              </a:rPr>
              <a:t>Non </a:t>
            </a:r>
            <a:r>
              <a:rPr lang="fr-FR" cap="small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78%) </a:t>
            </a:r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320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91"/>
    </mc:Choice>
    <mc:Fallback xmlns="">
      <p:transition spd="slow" advTm="58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975" y="1375692"/>
            <a:ext cx="6624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Informations complémentaires</a:t>
            </a: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65" y="2090172"/>
            <a:ext cx="82088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Une stratégie pour l'Egalité FH a-t-elle été formalisée dans votre établissement 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fr-FR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3244773897"/>
              </p:ext>
            </p:extLst>
          </p:nvPr>
        </p:nvGraphicFramePr>
        <p:xfrm>
          <a:off x="1835696" y="2444115"/>
          <a:ext cx="4104455" cy="213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/>
          <p:cNvSpPr/>
          <p:nvPr/>
        </p:nvSpPr>
        <p:spPr>
          <a:xfrm>
            <a:off x="611560" y="4437112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Un plan d'action </a:t>
            </a:r>
            <a:r>
              <a:rPr lang="fr-FR" sz="2000" dirty="0" err="1">
                <a:solidFill>
                  <a:schemeClr val="bg1">
                    <a:lumMod val="50000"/>
                  </a:schemeClr>
                </a:solidFill>
              </a:rPr>
              <a:t>a-t-il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 été établi à 1, 3 ou 5 ans ?</a:t>
            </a:r>
            <a:endParaRPr lang="fr-FR" sz="2000" dirty="0"/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954980852"/>
              </p:ext>
            </p:extLst>
          </p:nvPr>
        </p:nvGraphicFramePr>
        <p:xfrm>
          <a:off x="1259632" y="4920911"/>
          <a:ext cx="5375920" cy="193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7046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05"/>
    </mc:Choice>
    <mc:Fallback xmlns="">
      <p:transition spd="slow" advTm="63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052736"/>
            <a:ext cx="2609572" cy="129574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483892" y="3250730"/>
            <a:ext cx="6590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Merci pour votre attention.</a:t>
            </a:r>
          </a:p>
          <a:p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99910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2"/>
    </mc:Choice>
    <mc:Fallback xmlns="">
      <p:transition spd="slow" advTm="82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920867" cy="4896544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fr-FR" sz="8000" dirty="0" smtClean="0">
                <a:solidFill>
                  <a:srgbClr val="002060"/>
                </a:solidFill>
              </a:rPr>
              <a:t>Identification des établissements</a:t>
            </a:r>
          </a:p>
          <a:p>
            <a:pPr algn="l"/>
            <a:endParaRPr lang="fr-FR" sz="4600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fr-FR" sz="7000" dirty="0" smtClean="0">
                <a:solidFill>
                  <a:schemeClr val="tx1"/>
                </a:solidFill>
              </a:rPr>
              <a:t>41 réponses</a:t>
            </a:r>
          </a:p>
          <a:p>
            <a:pPr algn="l"/>
            <a:endParaRPr lang="fr-FR" sz="7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fr-FR" sz="7000" dirty="0" smtClean="0">
                <a:solidFill>
                  <a:schemeClr val="tx1"/>
                </a:solidFill>
              </a:rPr>
              <a:t>76% Ecoles d’ingénieurs / 24% Ecoles de management</a:t>
            </a:r>
          </a:p>
          <a:p>
            <a:pPr algn="l"/>
            <a:endParaRPr lang="fr-FR" sz="7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fr-FR" sz="7000" dirty="0" smtClean="0">
                <a:solidFill>
                  <a:schemeClr val="tx1"/>
                </a:solidFill>
              </a:rPr>
              <a:t>93 </a:t>
            </a:r>
            <a:r>
              <a:rPr lang="fr-FR" sz="7000" dirty="0">
                <a:solidFill>
                  <a:schemeClr val="tx1"/>
                </a:solidFill>
              </a:rPr>
              <a:t>% ont signé le formulaire d'adhésion à la Charte Egalité Femmes-Hommes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295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32"/>
    </mc:Choice>
    <mc:Fallback xmlns="">
      <p:transition spd="slow" advTm="82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71800" y="1479527"/>
            <a:ext cx="34037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étudiants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424" y="2156004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56004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683568" y="3212976"/>
            <a:ext cx="36004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24%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Ecoles d’ingénieur</a:t>
            </a:r>
          </a:p>
          <a:p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</a:rPr>
              <a:t>Salaire Moyen (Hors prime) </a:t>
            </a: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fr-FR" sz="2400" cap="small" dirty="0" smtClean="0">
                <a:solidFill>
                  <a:schemeClr val="accent2">
                    <a:lumMod val="75000"/>
                  </a:schemeClr>
                </a:solidFill>
              </a:rPr>
              <a:t>40.5 </a:t>
            </a:r>
            <a:r>
              <a:rPr lang="fr-FR" sz="2400" cap="small" dirty="0" err="1" smtClean="0">
                <a:solidFill>
                  <a:schemeClr val="accent2">
                    <a:lumMod val="75000"/>
                  </a:schemeClr>
                </a:solidFill>
              </a:rPr>
              <a:t>ke</a:t>
            </a:r>
            <a:endParaRPr lang="fr-FR" sz="2400" cap="small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fr-FR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50%   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Ecoles de Management</a:t>
            </a:r>
          </a:p>
          <a:p>
            <a:r>
              <a:rPr lang="fr-FR" sz="1600" dirty="0">
                <a:solidFill>
                  <a:schemeClr val="accent2">
                    <a:lumMod val="75000"/>
                  </a:schemeClr>
                </a:solidFill>
              </a:rPr>
              <a:t>Salaire Moyen (Hors prime)</a:t>
            </a: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 : </a:t>
            </a:r>
            <a:r>
              <a:rPr lang="fr-FR" sz="2400" cap="small" dirty="0" smtClean="0">
                <a:solidFill>
                  <a:schemeClr val="accent2">
                    <a:lumMod val="75000"/>
                  </a:schemeClr>
                </a:solidFill>
              </a:rPr>
              <a:t>34</a:t>
            </a:r>
            <a:r>
              <a:rPr lang="fr-FR" sz="2000" cap="small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fr-FR" sz="2400" cap="small" dirty="0" err="1" smtClean="0">
                <a:solidFill>
                  <a:schemeClr val="accent2">
                    <a:lumMod val="75000"/>
                  </a:schemeClr>
                </a:solidFill>
              </a:rPr>
              <a:t>ke</a:t>
            </a:r>
            <a:endParaRPr lang="fr-FR" sz="2400" cap="smal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921764" y="3212976"/>
            <a:ext cx="37546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76%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Ecoles d’ingénieur</a:t>
            </a:r>
          </a:p>
          <a:p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</a:rPr>
              <a:t>Salaire Moyen  (hors prime)</a:t>
            </a:r>
            <a:r>
              <a:rPr lang="fr-FR" sz="1600" cap="small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fr-FR" sz="2400" cap="small" dirty="0" smtClean="0">
                <a:solidFill>
                  <a:schemeClr val="accent1">
                    <a:lumMod val="75000"/>
                  </a:schemeClr>
                </a:solidFill>
              </a:rPr>
              <a:t>41 </a:t>
            </a:r>
            <a:r>
              <a:rPr lang="fr-FR" sz="2400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400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+1,3 %</a:t>
            </a: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50%   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Ecoles de Management</a:t>
            </a:r>
          </a:p>
          <a:p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</a:rPr>
              <a:t>Salaire moyen (hors prime) </a:t>
            </a:r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fr-FR" sz="2400" cap="small" dirty="0" smtClean="0">
                <a:solidFill>
                  <a:schemeClr val="accent1">
                    <a:lumMod val="75000"/>
                  </a:schemeClr>
                </a:solidFill>
              </a:rPr>
              <a:t>36.5 </a:t>
            </a:r>
            <a:r>
              <a:rPr lang="fr-FR" sz="2400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400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800" b="1" cap="small" dirty="0" smtClean="0">
                <a:solidFill>
                  <a:schemeClr val="accent5">
                    <a:lumMod val="75000"/>
                  </a:schemeClr>
                </a:solidFill>
              </a:rPr>
              <a:t>+7,5%</a:t>
            </a:r>
            <a:endParaRPr lang="fr-FR" sz="2800" b="1" cap="small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214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106"/>
    </mc:Choice>
    <mc:Fallback xmlns="">
      <p:transition advTm="61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483768" y="1628800"/>
            <a:ext cx="36527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personnels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424" y="2581022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48518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710011" y="3716290"/>
            <a:ext cx="3600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44 %</a:t>
            </a:r>
            <a:endParaRPr lang="fr-FR" sz="2000" dirty="0" smtClean="0">
              <a:solidFill>
                <a:srgbClr val="002060"/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43 ans</a:t>
            </a: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292080" y="3677132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56%</a:t>
            </a: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44 ans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39565" y="5388425"/>
            <a:ext cx="7920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Recrutement dans l’année :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4 femmes pour 6 hommes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057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02"/>
    </mc:Choice>
    <mc:Fallback xmlns="">
      <p:transition spd="slow" advTm="102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9789" y="1500943"/>
            <a:ext cx="81831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personnels des établissements Publics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85718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085718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059500" y="2985718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A  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(enseignants, Ater, doctorants)</a:t>
            </a:r>
          </a:p>
          <a:p>
            <a:r>
              <a:rPr 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25%   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40 ans    </a:t>
            </a: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39.7 </a:t>
            </a:r>
            <a:r>
              <a:rPr lang="fr-FR" sz="2800" b="1" cap="small" dirty="0" smtClean="0">
                <a:solidFill>
                  <a:schemeClr val="accent2">
                    <a:lumMod val="75000"/>
                  </a:schemeClr>
                </a:solidFill>
              </a:rPr>
              <a:t>ke</a:t>
            </a:r>
          </a:p>
          <a:p>
            <a:endParaRPr lang="fr-FR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</a:t>
            </a:r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(Administratifs)</a:t>
            </a:r>
            <a:endParaRPr lang="fr-FR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40%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42ans    </a:t>
            </a: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33.5 </a:t>
            </a:r>
            <a:r>
              <a:rPr lang="fr-FR" sz="2800" b="1" cap="small" dirty="0" smtClean="0">
                <a:solidFill>
                  <a:schemeClr val="accent2">
                    <a:lumMod val="75000"/>
                  </a:schemeClr>
                </a:solidFill>
              </a:rPr>
              <a:t>ke</a:t>
            </a: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04048" y="2985718"/>
            <a:ext cx="36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A</a:t>
            </a:r>
            <a:r>
              <a:rPr lang="fr-FR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(enseignants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Ater, doctorants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fr-F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75%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43 ans 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45.7 </a:t>
            </a:r>
            <a:r>
              <a:rPr lang="fr-FR" sz="2800" b="1" cap="small" dirty="0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</a:p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		    +15,3%</a:t>
            </a:r>
          </a:p>
          <a:p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CAT A  </a:t>
            </a:r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(Administratifs)</a:t>
            </a:r>
          </a:p>
          <a:p>
            <a:r>
              <a:rPr lang="fr-F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60%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42  ans  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36.5 </a:t>
            </a:r>
            <a:r>
              <a:rPr lang="fr-FR" sz="2800" b="1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800" b="1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800" b="1" cap="small" dirty="0" smtClean="0">
                <a:solidFill>
                  <a:schemeClr val="accent5">
                    <a:lumMod val="75000"/>
                  </a:schemeClr>
                </a:solidFill>
              </a:rPr>
              <a:t>		    +9,0%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59499" y="5822658"/>
            <a:ext cx="7200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Recrutement dans l’année :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3 femmes pour 7 hommes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924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0"/>
    </mc:Choice>
    <mc:Fallback xmlns="">
      <p:transition spd="slow" advTm="9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9789" y="1500943"/>
            <a:ext cx="81831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personnels des établissements Publics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424" y="2096388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061" y="2152471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059500" y="2985718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B</a:t>
            </a:r>
            <a:endParaRPr lang="fr-FR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rgbClr val="002060"/>
                </a:solidFill>
              </a:rPr>
              <a:t>55%</a:t>
            </a:r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43 ans  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26.2 </a:t>
            </a:r>
            <a:r>
              <a:rPr lang="fr-FR" sz="2800" b="1" cap="small" dirty="0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</a:p>
          <a:p>
            <a:endParaRPr lang="fr-FR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C  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56%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46 ans   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20.5 </a:t>
            </a:r>
            <a:r>
              <a:rPr lang="fr-FR" sz="2800" b="1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800" b="1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04048" y="2962547"/>
            <a:ext cx="38164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B</a:t>
            </a:r>
            <a:r>
              <a:rPr lang="fr-FR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45%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43 ans     </a:t>
            </a:r>
            <a:r>
              <a:rPr 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26.1 </a:t>
            </a:r>
            <a:r>
              <a:rPr lang="fr-FR" sz="2800" b="1" cap="smal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</a:p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		     ÉGALITÉ</a:t>
            </a: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C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44%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46 ans     </a:t>
            </a:r>
            <a:r>
              <a:rPr 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21.1 </a:t>
            </a:r>
            <a:r>
              <a:rPr lang="fr-FR" sz="2800" b="1" cap="smal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  <a:endParaRPr lang="fr-FR" sz="2800" b="1" cap="small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    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+3,3%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87624" y="5984201"/>
            <a:ext cx="7200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Recrutement dans l’année :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7 femmes pour 3 hommes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202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39"/>
    </mc:Choice>
    <mc:Fallback xmlns="">
      <p:transition spd="slow" advTm="97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9565" y="1370301"/>
            <a:ext cx="7951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personnels des établissements Privés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091" y="2057350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55845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923984" y="2472450"/>
            <a:ext cx="3600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CADRES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50%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46 ans   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45.9 </a:t>
            </a:r>
            <a:r>
              <a:rPr lang="fr-FR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</a:p>
          <a:p>
            <a:endParaRPr lang="fr-FR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TECHNICIENS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75%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37 ans   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26,7 </a:t>
            </a:r>
            <a:r>
              <a:rPr lang="fr-FR" sz="2400" b="1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400" b="1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EMPLOYES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71%</a:t>
            </a:r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</a:rPr>
              <a:t>    38 ANS  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24.9 </a:t>
            </a:r>
            <a:r>
              <a:rPr lang="fr-FR" sz="2400" b="1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400" b="1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950810" y="2472450"/>
            <a:ext cx="3600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CADRES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50%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46 ans     </a:t>
            </a:r>
            <a:r>
              <a:rPr 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52.9 </a:t>
            </a:r>
            <a:r>
              <a:rPr lang="fr-FR" sz="2400" b="1" cap="smal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  <a:endParaRPr lang="fr-FR" sz="2400" b="1" cap="small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sz="2400" b="1" cap="smal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sz="2400" b="1" cap="smal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  </a:t>
            </a:r>
            <a:r>
              <a:rPr lang="fr-FR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+15,3%</a:t>
            </a:r>
            <a:endParaRPr lang="fr-FR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TECHNICIENS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25%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36  ans    </a:t>
            </a:r>
            <a:r>
              <a:rPr 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27.8 </a:t>
            </a:r>
            <a:r>
              <a:rPr lang="fr-FR" sz="2400" b="1" cap="smal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  <a:endParaRPr lang="fr-FR" sz="2400" b="1" cap="small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sz="2400" b="1" cap="smal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sz="2400" b="1" cap="smal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  </a:t>
            </a:r>
            <a:r>
              <a:rPr lang="fr-FR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+4,0%</a:t>
            </a:r>
            <a:endParaRPr lang="fr-FR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EMPLOYES</a:t>
            </a:r>
          </a:p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29%  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37 ANS </a:t>
            </a:r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r>
              <a:rPr 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25.5 </a:t>
            </a:r>
            <a:r>
              <a:rPr lang="fr-FR" sz="2400" b="1" cap="smal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  <a:endParaRPr lang="fr-FR" sz="2400" b="1" cap="small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sz="2400" b="1" cap="smal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sz="2400" b="1" cap="smal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    </a:t>
            </a:r>
            <a:r>
              <a:rPr lang="fr-FR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+2,1%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42686" y="4708167"/>
            <a:ext cx="4925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</a:rPr>
              <a:t>Recrutement dans l’année : 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</a:rPr>
              <a:t>8 femmes pour 2 hommes</a:t>
            </a:r>
            <a:endParaRPr lang="fr-FR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23984" y="3354096"/>
            <a:ext cx="4587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</a:rPr>
              <a:t>Recrutement dans l’année : 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1 femme pour 1 homme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42686" y="5888770"/>
            <a:ext cx="7200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</a:rPr>
              <a:t>Recrutement dans l’année : 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</a:rPr>
              <a:t>7 femmes pour 3 hommes</a:t>
            </a:r>
            <a:endParaRPr lang="fr-FR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283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68"/>
    </mc:Choice>
    <mc:Fallback xmlns="">
      <p:transition spd="slow" advTm="132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9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975" y="1375692"/>
            <a:ext cx="6624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002060"/>
                </a:solidFill>
              </a:rPr>
              <a:t>Profil des instances de direction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803" y="1964543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066" y="1960467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683568" y="3068960"/>
            <a:ext cx="79208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19</a:t>
            </a:r>
            <a:r>
              <a:rPr lang="fr-FR" sz="2000" b="1" dirty="0" smtClean="0">
                <a:solidFill>
                  <a:srgbClr val="002060"/>
                </a:solidFill>
              </a:rPr>
              <a:t>%     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46 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ans		</a:t>
            </a:r>
            <a:r>
              <a:rPr lang="fr-FR" sz="2000" cap="small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Conseil 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d’administration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81%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51 ans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31</a:t>
            </a:r>
            <a:r>
              <a:rPr lang="fr-FR" sz="2000" b="1" dirty="0" smtClean="0">
                <a:solidFill>
                  <a:srgbClr val="002060"/>
                </a:solidFill>
              </a:rPr>
              <a:t>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48 ans		</a:t>
            </a:r>
            <a:r>
              <a:rPr lang="fr-FR" sz="2000" cap="smal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Comité de 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direction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69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%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51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ans</a:t>
            </a:r>
            <a:endParaRPr lang="fr-FR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37</a:t>
            </a:r>
            <a:r>
              <a:rPr lang="fr-FR" sz="2000" b="1" dirty="0" smtClean="0">
                <a:solidFill>
                  <a:srgbClr val="002060"/>
                </a:solidFill>
              </a:rPr>
              <a:t>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44 ans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r>
              <a:rPr lang="fr-FR" sz="2000" cap="smal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Comité 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pédagogique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63%        </a:t>
            </a:r>
            <a:r>
              <a:rPr lang="fr-FR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48 </a:t>
            </a:r>
            <a:r>
              <a:rPr lang="fr-FR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ans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22</a:t>
            </a:r>
            <a:r>
              <a:rPr lang="fr-FR" sz="2000" b="1" dirty="0" smtClean="0">
                <a:solidFill>
                  <a:srgbClr val="002060"/>
                </a:solidFill>
              </a:rPr>
              <a:t>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45 ans		</a:t>
            </a:r>
            <a:r>
              <a:rPr lang="fr-FR" sz="2000" cap="smal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Comité 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scientifique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78%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47 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ans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26</a:t>
            </a:r>
            <a:r>
              <a:rPr lang="fr-FR" sz="2000" b="1" dirty="0" smtClean="0">
                <a:solidFill>
                  <a:srgbClr val="002060"/>
                </a:solidFill>
              </a:rPr>
              <a:t>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47 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ans		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Comité exécutif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74%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52 ans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851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51"/>
    </mc:Choice>
    <mc:Fallback xmlns="">
      <p:transition spd="slow" advTm="48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975" y="1375692"/>
            <a:ext cx="6624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Informations complémentaires</a:t>
            </a: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64" y="1960467"/>
            <a:ext cx="8352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Intégrez-vous une partie "Egalité FH" dans les rapports d'expériences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professionnelles </a:t>
            </a: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des étudiants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endParaRPr lang="fr-FR" sz="16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975" y="2765300"/>
            <a:ext cx="2285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cap="small" dirty="0" smtClean="0">
                <a:solidFill>
                  <a:schemeClr val="tx2">
                    <a:lumMod val="50000"/>
                  </a:schemeClr>
                </a:solidFill>
              </a:rPr>
              <a:t>Non</a:t>
            </a:r>
            <a:r>
              <a:rPr lang="fr-FR" cap="small" dirty="0" smtClean="0">
                <a:solidFill>
                  <a:schemeClr val="tx2">
                    <a:lumMod val="50000"/>
                  </a:schemeClr>
                </a:solidFill>
              </a:rPr>
              <a:t>  (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85% )</a:t>
            </a:r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701" y="3341265"/>
            <a:ext cx="83357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Avez vous des actions de coaching spécifiques pour les étudiantes (projets professionnels, négociations de salaire,...) ?</a:t>
            </a:r>
          </a:p>
        </p:txBody>
      </p:sp>
      <p:sp>
        <p:nvSpPr>
          <p:cNvPr id="9" name="Rectangle 8"/>
          <p:cNvSpPr/>
          <p:nvPr/>
        </p:nvSpPr>
        <p:spPr>
          <a:xfrm>
            <a:off x="948828" y="4165929"/>
            <a:ext cx="2331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cap="small" dirty="0" smtClean="0">
                <a:solidFill>
                  <a:schemeClr val="tx2">
                    <a:lumMod val="50000"/>
                  </a:schemeClr>
                </a:solidFill>
              </a:rPr>
              <a:t>Non </a:t>
            </a:r>
            <a:r>
              <a:rPr lang="fr-FR" cap="small" dirty="0" smtClean="0">
                <a:solidFill>
                  <a:schemeClr val="tx2">
                    <a:lumMod val="50000"/>
                  </a:schemeClr>
                </a:solidFill>
              </a:rPr>
              <a:t>(71%) </a:t>
            </a:r>
            <a:endParaRPr lang="fr-FR" cap="smal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701" y="5013176"/>
            <a:ext cx="77641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Soutenez-vous les actions d'associations étudiants sur le sujet de l'Egalité FH 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48828" y="5844173"/>
            <a:ext cx="2069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cap="small" dirty="0">
                <a:solidFill>
                  <a:schemeClr val="tx2">
                    <a:lumMod val="50000"/>
                  </a:schemeClr>
                </a:solidFill>
              </a:rPr>
              <a:t>Non </a:t>
            </a:r>
            <a:r>
              <a:rPr lang="fr-FR" cap="small" dirty="0">
                <a:solidFill>
                  <a:schemeClr val="tx2">
                    <a:lumMod val="50000"/>
                  </a:schemeClr>
                </a:solidFill>
              </a:rPr>
              <a:t>(54%)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02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17"/>
    </mc:Choice>
    <mc:Fallback xmlns="">
      <p:transition spd="slow" advTm="90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2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3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2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7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2|2.2|2.4|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|1|1.5|1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4|1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4|1|1.5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A1989513E31745852AC9DE048BAC00" ma:contentTypeVersion="18" ma:contentTypeDescription="Crée un document." ma:contentTypeScope="" ma:versionID="2f58b0334addcc872414a73a7bc48fe9">
  <xsd:schema xmlns:xsd="http://www.w3.org/2001/XMLSchema" xmlns:xs="http://www.w3.org/2001/XMLSchema" xmlns:p="http://schemas.microsoft.com/office/2006/metadata/properties" xmlns:ns2="64d9a1e0-d3ad-45f1-abf1-a4b83054b420" xmlns:ns3="1704be1f-3e56-42bf-a3d7-b930ab42a5d3" targetNamespace="http://schemas.microsoft.com/office/2006/metadata/properties" ma:root="true" ma:fieldsID="4c36aa0d0e35ea38deeb68efde2307ac" ns2:_="" ns3:_="">
    <xsd:import namespace="64d9a1e0-d3ad-45f1-abf1-a4b83054b420"/>
    <xsd:import namespace="1704be1f-3e56-42bf-a3d7-b930ab42a5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Source" minOccurs="0"/>
                <xsd:element ref="ns2:Type_x0020_publication" minOccurs="0"/>
                <xsd:element ref="ns2:Ann_x00e9_e" minOccurs="0"/>
                <xsd:element ref="ns2:Date_x0020_de_x0020_publication" minOccurs="0"/>
                <xsd:element ref="ns2:Th_x00e8_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9a1e0-d3ad-45f1-abf1-a4b83054b4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Source" ma:index="20" nillable="true" ma:displayName="Source" ma:format="Dropdown" ma:internalName="Source">
      <xsd:simpleType>
        <xsd:restriction base="dms:Choice">
          <xsd:enumeration value="Publications de la CGE"/>
          <xsd:enumeration value="Sources et références externes"/>
        </xsd:restriction>
      </xsd:simpleType>
    </xsd:element>
    <xsd:element name="Type_x0020_publication" ma:index="21" nillable="true" ma:displayName="Type publication" ma:format="Dropdown" ma:internalName="Type_x0020_publication">
      <xsd:simpleType>
        <xsd:restriction base="dms:Choice">
          <xsd:enumeration value="Actes de Congrès ou Séminaire"/>
          <xsd:enumeration value="Baromètre"/>
          <xsd:enumeration value="Charte"/>
          <xsd:enumeration value="Communiqué de presse"/>
          <xsd:enumeration value="Compte-rendu"/>
          <xsd:enumeration value="Dossier de presse"/>
          <xsd:enumeration value="Enquête"/>
          <xsd:enumeration value="Etude"/>
          <xsd:enumeration value="Fiche de lecture"/>
          <xsd:enumeration value="Fiche thématique"/>
          <xsd:enumeration value="Guide"/>
          <xsd:enumeration value="Livre blanc"/>
          <xsd:enumeration value="Loi, décret, arrêté, circulaire"/>
          <xsd:enumeration value="Newsletter &quot;Anti-idée reçue&quot;"/>
          <xsd:enumeration value="Note d'analyse"/>
          <xsd:enumeration value="Prise de position"/>
          <xsd:enumeration value="Rapport"/>
          <xsd:enumeration value="Rapport d'activité"/>
          <xsd:enumeration value="Recueil statistique"/>
          <xsd:enumeration value="Revue de presse"/>
          <xsd:enumeration value="Sondage"/>
        </xsd:restriction>
      </xsd:simpleType>
    </xsd:element>
    <xsd:element name="Ann_x00e9_e" ma:index="22" nillable="true" ma:displayName="Année" ma:format="Dropdown" ma:internalName="Ann_x00e9_e">
      <xsd:simpleType>
        <xsd:restriction base="dms:Choice">
          <xsd:enumeration value="2025"/>
          <xsd:enumeration value="2024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</xsd:restriction>
      </xsd:simpleType>
    </xsd:element>
    <xsd:element name="Date_x0020_de_x0020_publication" ma:index="23" nillable="true" ma:displayName="Date de publication" ma:format="DateOnly" ma:internalName="Date_x0020_de_x0020_publication">
      <xsd:simpleType>
        <xsd:restriction base="dms:DateTime"/>
      </xsd:simpleType>
    </xsd:element>
    <xsd:element name="Th_x00e8_me" ma:index="24" nillable="true" ma:displayName="Thème" ma:internalName="Th_x00e8_m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ès à l'enseignement supérieur"/>
                    <xsd:enumeration value="Accessibilité des bâtiments"/>
                    <xsd:enumeration value="Accréditations"/>
                    <xsd:enumeration value="Accréditations internationales"/>
                    <xsd:enumeration value="Accueil des étudiants"/>
                    <xsd:enumeration value="Alumni"/>
                    <xsd:enumeration value="APB"/>
                    <xsd:enumeration value="Apprentissage"/>
                    <xsd:enumeration value="Assises de l'ESR 2012"/>
                    <xsd:enumeration value="Attractivité internationale"/>
                    <xsd:enumeration value="Bourses"/>
                    <xsd:enumeration value="Bourses d'établissement"/>
                    <xsd:enumeration value="Brevêt"/>
                    <xsd:enumeration value="Campus internationaux"/>
                    <xsd:enumeration value="Carrière"/>
                    <xsd:enumeration value="CES Las Vegas"/>
                    <xsd:enumeration value="Césure"/>
                    <xsd:enumeration value="CGE"/>
                    <xsd:enumeration value="Classement"/>
                    <xsd:enumeration value="Cohésion sociale"/>
                    <xsd:enumeration value="Compétences"/>
                    <xsd:enumeration value="Compétitivité"/>
                    <xsd:enumeration value="ComUE"/>
                    <xsd:enumeration value="Concours"/>
                    <xsd:enumeration value="Conditions de vie"/>
                    <xsd:enumeration value="Cordées de la réussite"/>
                    <xsd:enumeration value="Coût de la formation"/>
                    <xsd:enumeration value="CPGE"/>
                    <xsd:enumeration value="Création de valeur"/>
                    <xsd:enumeration value="Crise économique"/>
                    <xsd:enumeration value="Croissance économique"/>
                    <xsd:enumeration value="Crowfunding"/>
                    <xsd:enumeration value="Décrochage scolaire"/>
                    <xsd:enumeration value="Démographie étudiante"/>
                    <xsd:enumeration value="Dépense d'éducation"/>
                    <xsd:enumeration value="Développement Durable"/>
                    <xsd:enumeration value="Diversité"/>
                    <xsd:enumeration value="Doctorat"/>
                    <xsd:enumeration value="Droit d'auteur"/>
                    <xsd:enumeration value="Droits d'inscription"/>
                    <xsd:enumeration value="Echelle sociale"/>
                    <xsd:enumeration value="Eco-campus"/>
                    <xsd:enumeration value="Ecoles d'autres spécialités"/>
                    <xsd:enumeration value="Ecoles d'ingénieur"/>
                    <xsd:enumeration value="Ecoles de Management"/>
                    <xsd:enumeration value="Economie"/>
                    <xsd:enumeration value="Education"/>
                    <xsd:enumeration value="Education - aspect économique"/>
                    <xsd:enumeration value="Effectifs étudiants"/>
                    <xsd:enumeration value="Efficience"/>
                    <xsd:enumeration value="Egalité"/>
                    <xsd:enumeration value="Egalité professionnelle"/>
                    <xsd:enumeration value="Election présidentielle"/>
                    <xsd:enumeration value="Elèves en difficulté"/>
                    <xsd:enumeration value="Emploi"/>
                    <xsd:enumeration value="Encadrement des stages"/>
                    <xsd:enumeration value="Enseignement numérique"/>
                    <xsd:enumeration value="Enseignement primaire et secondaire"/>
                    <xsd:enumeration value="Enseignement secondaire"/>
                    <xsd:enumeration value="Enseignement supérieur"/>
                    <xsd:enumeration value="Enseignement Supérieur et Recherche (Etats-Unis)"/>
                    <xsd:enumeration value="Enseignement Supérieur et Recherche (France)"/>
                    <xsd:enumeration value="Enseignement Supérieur et Recherche (Monde)"/>
                    <xsd:enumeration value="Entrepreneuriat"/>
                    <xsd:enumeration value="Entreprise"/>
                    <xsd:enumeration value="Equité sociale"/>
                    <xsd:enumeration value="Etablissements d'enseignement supérieur"/>
                    <xsd:enumeration value="Ethique"/>
                    <xsd:enumeration value="Etudiants étrangers"/>
                    <xsd:enumeration value="Europe"/>
                    <xsd:enumeration value="Evaluation"/>
                    <xsd:enumeration value="Femmes"/>
                    <xsd:enumeration value="Filière CPGE/GE"/>
                    <xsd:enumeration value="Filières d'enseignement"/>
                    <xsd:enumeration value="Financement"/>
                    <xsd:enumeration value="Financement des études"/>
                    <xsd:enumeration value="Finances publiques"/>
                    <xsd:enumeration value="Flux de diplômés"/>
                    <xsd:enumeration value="Fonds de roulement"/>
                    <xsd:enumeration value="Formation"/>
                    <xsd:enumeration value="Formation à distance"/>
                    <xsd:enumeration value="Formation complémentaire"/>
                    <xsd:enumeration value="Formation continue"/>
                    <xsd:enumeration value="Formation des enseignants"/>
                    <xsd:enumeration value="Formation doctorale"/>
                    <xsd:enumeration value="Formation initiale"/>
                    <xsd:enumeration value="Formations courtes"/>
                    <xsd:enumeration value="Fracture sanitaire"/>
                    <xsd:enumeration value="France"/>
                    <xsd:enumeration value="Fuite des cerveaux"/>
                    <xsd:enumeration value="Fundraising"/>
                    <xsd:enumeration value="Gestion de crise"/>
                    <xsd:enumeration value="Gouvernance"/>
                    <xsd:enumeration value="Grade master"/>
                    <xsd:enumeration value="Grandes écoles"/>
                    <xsd:enumeration value="Habilitations"/>
                    <xsd:enumeration value="Handicap"/>
                    <xsd:enumeration value="Hommes"/>
                    <xsd:enumeration value="Ile-de-France"/>
                    <xsd:enumeration value="Impact économique"/>
                    <xsd:enumeration value="Impact social"/>
                    <xsd:enumeration value="Impact territorial"/>
                    <xsd:enumeration value="Incubateur d'entreprise"/>
                    <xsd:enumeration value="Inégalités sociales"/>
                    <xsd:enumeration value="Innovation"/>
                    <xsd:enumeration value="Insertion"/>
                    <xsd:enumeration value="Intelligence artificielle"/>
                    <xsd:enumeration value="Internationalisation"/>
                    <xsd:enumeration value="Jeunesse"/>
                    <xsd:enumeration value="Loi ESR"/>
                    <xsd:enumeration value="Lycée"/>
                    <xsd:enumeration value="Lycée - Voie professionnelle"/>
                    <xsd:enumeration value="Migrations internationales"/>
                    <xsd:enumeration value="Mobilité internationale"/>
                    <xsd:enumeration value="Mobilité sociale"/>
                    <xsd:enumeration value="Modèle Grande école"/>
                    <xsd:enumeration value="Mondialisation"/>
                    <xsd:enumeration value="MS"/>
                    <xsd:enumeration value="Mutation de la société"/>
                    <xsd:enumeration value="Niveau de diplôme"/>
                    <xsd:enumeration value="Niveau de vie"/>
                    <xsd:enumeration value="Offre de formation"/>
                    <xsd:enumeration value="Open Access"/>
                    <xsd:enumeration value="Open labs"/>
                    <xsd:enumeration value="Orientation"/>
                    <xsd:enumeration value="Ouverture sociale"/>
                    <xsd:enumeration value="Parité"/>
                    <xsd:enumeration value="Pédagogie"/>
                    <xsd:enumeration value="PEPITE"/>
                    <xsd:enumeration value="PISA"/>
                    <xsd:enumeration value="Politique de l'éducation"/>
                    <xsd:enumeration value="Politique extérieure"/>
                    <xsd:enumeration value="Politique sociale"/>
                    <xsd:enumeration value="Poursuite d'études"/>
                    <xsd:enumeration value="Précarité"/>
                    <xsd:enumeration value="Premier cycle"/>
                    <xsd:enumeration value="Premier cycle (réussite)"/>
                    <xsd:enumeration value="PRES"/>
                    <xsd:enumeration value="Prévention des risques"/>
                    <xsd:enumeration value="Principe de précaution"/>
                    <xsd:enumeration value="Projet européen"/>
                    <xsd:enumeration value="Projet Voltaire"/>
                    <xsd:enumeration value="Propriété intellectuelle"/>
                    <xsd:enumeration value="Prospective"/>
                    <xsd:enumeration value="Publications scientifiques"/>
                    <xsd:enumeration value="Qualité"/>
                    <xsd:enumeration value="Recherche"/>
                    <xsd:enumeration value="Recrutement"/>
                    <xsd:enumeration value="Réforme des programmes"/>
                    <xsd:enumeration value="Regroupements de site"/>
                    <xsd:enumeration value="Réindustrialisation"/>
                    <xsd:enumeration value="Relations internationales"/>
                    <xsd:enumeration value="Responsabilité globale"/>
                    <xsd:enumeration value="Résultats scolaires"/>
                    <xsd:enumeration value="RNCP"/>
                    <xsd:enumeration value="RSE"/>
                    <xsd:enumeration value="Santé"/>
                    <xsd:enumeration value="Simplification"/>
                    <xsd:enumeration value="Situation et conditions économiques générales"/>
                    <xsd:enumeration value="Société de la connaissance"/>
                    <xsd:enumeration value="Stages"/>
                    <xsd:enumeration value="Statistiques générales"/>
                    <xsd:enumeration value="StraNES"/>
                    <xsd:enumeration value="Structure d'engagement (association, syndicat, parti politique)"/>
                    <xsd:enumeration value="Suivi sanitaire"/>
                    <xsd:enumeration value="Système économique"/>
                    <xsd:enumeration value="Système éducatif"/>
                    <xsd:enumeration value="Taux de chômage"/>
                    <xsd:enumeration value="Taxe d'apprentissage"/>
                    <xsd:enumeration value="Tourisme médical"/>
                    <xsd:enumeration value="Travail"/>
                    <xsd:enumeration value="Union européenne"/>
                    <xsd:enumeration value="Université"/>
                    <xsd:enumeration value="Voies d'accès"/>
                    <xsd:enumeration value="Voies parallèles"/>
                  </xsd:restriction>
                </xsd:simpleType>
              </xsd:element>
            </xsd:sequence>
          </xsd:extension>
        </xsd:complexContent>
      </xsd:complex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04be1f-3e56-42bf-a3d7-b930ab42a5d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nn_x00e9_e xmlns="64d9a1e0-d3ad-45f1-abf1-a4b83054b420">2015</Ann_x00e9_e>
    <Date_x0020_de_x0020_publication xmlns="64d9a1e0-d3ad-45f1-abf1-a4b83054b420" xsi:nil="true"/>
    <Th_x00e8_me xmlns="64d9a1e0-d3ad-45f1-abf1-a4b83054b420">
      <Value>Egalité</Value>
    </Th_x00e8_me>
    <Source xmlns="64d9a1e0-d3ad-45f1-abf1-a4b83054b420">Publications de la CGE</Source>
    <Type_x0020_publication xmlns="64d9a1e0-d3ad-45f1-abf1-a4b83054b420">Baromètre</Type_x0020_publication>
  </documentManagement>
</p:properties>
</file>

<file path=customXml/itemProps1.xml><?xml version="1.0" encoding="utf-8"?>
<ds:datastoreItem xmlns:ds="http://schemas.openxmlformats.org/officeDocument/2006/customXml" ds:itemID="{5EE9EDF7-ED55-42BC-9B03-C314A6885405}"/>
</file>

<file path=customXml/itemProps2.xml><?xml version="1.0" encoding="utf-8"?>
<ds:datastoreItem xmlns:ds="http://schemas.openxmlformats.org/officeDocument/2006/customXml" ds:itemID="{8DAD1FBD-A027-4F3A-A820-BE7A0DD84D69}"/>
</file>

<file path=customXml/itemProps3.xml><?xml version="1.0" encoding="utf-8"?>
<ds:datastoreItem xmlns:ds="http://schemas.openxmlformats.org/officeDocument/2006/customXml" ds:itemID="{59D21C8D-A21F-42D2-A046-E47BA9F05C81}"/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416</Words>
  <Application>Microsoft Office PowerPoint</Application>
  <PresentationFormat>Affichage à l'écran (4:3)</PresentationFormat>
  <Paragraphs>116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Brigitte BP. Poree</dc:creator>
  <cp:lastModifiedBy>Brigitte BP. Poree</cp:lastModifiedBy>
  <cp:revision>189</cp:revision>
  <dcterms:created xsi:type="dcterms:W3CDTF">2014-10-29T15:40:05Z</dcterms:created>
  <dcterms:modified xsi:type="dcterms:W3CDTF">2015-03-02T15:59:57Z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0x010100A2A1989513E31745852AC9DE048BAC00</vt:lpwstr>
  </property>
</Properties>
</file>