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6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3"/>
  </p:notesMasterIdLst>
  <p:handoutMasterIdLst>
    <p:handoutMasterId r:id="rId84"/>
  </p:handoutMasterIdLst>
  <p:sldIdLst>
    <p:sldId id="266" r:id="rId5"/>
    <p:sldId id="336" r:id="rId6"/>
    <p:sldId id="330" r:id="rId7"/>
    <p:sldId id="345" r:id="rId8"/>
    <p:sldId id="347" r:id="rId9"/>
    <p:sldId id="346" r:id="rId10"/>
    <p:sldId id="344" r:id="rId11"/>
    <p:sldId id="269" r:id="rId12"/>
    <p:sldId id="331" r:id="rId13"/>
    <p:sldId id="271" r:id="rId14"/>
    <p:sldId id="332" r:id="rId15"/>
    <p:sldId id="333" r:id="rId16"/>
    <p:sldId id="334" r:id="rId17"/>
    <p:sldId id="348" r:id="rId18"/>
    <p:sldId id="355" r:id="rId19"/>
    <p:sldId id="354" r:id="rId20"/>
    <p:sldId id="356" r:id="rId21"/>
    <p:sldId id="327" r:id="rId22"/>
    <p:sldId id="360" r:id="rId23"/>
    <p:sldId id="361" r:id="rId24"/>
    <p:sldId id="362" r:id="rId25"/>
    <p:sldId id="278" r:id="rId26"/>
    <p:sldId id="277" r:id="rId27"/>
    <p:sldId id="279" r:id="rId28"/>
    <p:sldId id="280" r:id="rId29"/>
    <p:sldId id="349" r:id="rId30"/>
    <p:sldId id="282" r:id="rId31"/>
    <p:sldId id="363" r:id="rId32"/>
    <p:sldId id="337" r:id="rId33"/>
    <p:sldId id="284" r:id="rId34"/>
    <p:sldId id="285" r:id="rId35"/>
    <p:sldId id="286" r:id="rId36"/>
    <p:sldId id="371" r:id="rId37"/>
    <p:sldId id="352" r:id="rId38"/>
    <p:sldId id="287" r:id="rId39"/>
    <p:sldId id="288" r:id="rId40"/>
    <p:sldId id="289" r:id="rId41"/>
    <p:sldId id="365" r:id="rId42"/>
    <p:sldId id="290" r:id="rId43"/>
    <p:sldId id="364" r:id="rId44"/>
    <p:sldId id="366" r:id="rId45"/>
    <p:sldId id="367" r:id="rId46"/>
    <p:sldId id="369" r:id="rId47"/>
    <p:sldId id="368" r:id="rId48"/>
    <p:sldId id="370" r:id="rId49"/>
    <p:sldId id="353" r:id="rId50"/>
    <p:sldId id="357" r:id="rId51"/>
    <p:sldId id="359" r:id="rId52"/>
    <p:sldId id="339" r:id="rId53"/>
    <p:sldId id="299" r:id="rId54"/>
    <p:sldId id="300" r:id="rId55"/>
    <p:sldId id="301" r:id="rId56"/>
    <p:sldId id="305" r:id="rId57"/>
    <p:sldId id="379" r:id="rId58"/>
    <p:sldId id="374" r:id="rId59"/>
    <p:sldId id="306" r:id="rId60"/>
    <p:sldId id="340" r:id="rId61"/>
    <p:sldId id="308" r:id="rId62"/>
    <p:sldId id="309" r:id="rId63"/>
    <p:sldId id="310" r:id="rId64"/>
    <p:sldId id="380" r:id="rId65"/>
    <p:sldId id="342" r:id="rId66"/>
    <p:sldId id="312" r:id="rId67"/>
    <p:sldId id="343" r:id="rId68"/>
    <p:sldId id="313" r:id="rId69"/>
    <p:sldId id="314" r:id="rId70"/>
    <p:sldId id="341" r:id="rId71"/>
    <p:sldId id="316" r:id="rId72"/>
    <p:sldId id="376" r:id="rId73"/>
    <p:sldId id="318" r:id="rId74"/>
    <p:sldId id="375" r:id="rId75"/>
    <p:sldId id="319" r:id="rId76"/>
    <p:sldId id="377" r:id="rId77"/>
    <p:sldId id="378" r:id="rId78"/>
    <p:sldId id="323" r:id="rId79"/>
    <p:sldId id="325" r:id="rId80"/>
    <p:sldId id="326" r:id="rId81"/>
    <p:sldId id="258" r:id="rId82"/>
  </p:sldIdLst>
  <p:sldSz cx="12192000" cy="6858000"/>
  <p:notesSz cx="6808788" cy="99409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ucie WACK" initials="AW" lastIdx="1" clrIdx="0">
    <p:extLst>
      <p:ext uri="{19B8F6BF-5375-455C-9EA6-DF929625EA0E}">
        <p15:presenceInfo xmlns:p15="http://schemas.microsoft.com/office/powerpoint/2012/main" userId="S::anne-lucie.wack@cge.asso.fr::5b09dd83-0c73-48ba-808c-f1b790b7bd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00"/>
    <a:srgbClr val="0067F4"/>
    <a:srgbClr val="FFE101"/>
    <a:srgbClr val="FF091E"/>
    <a:srgbClr val="003CC8"/>
    <a:srgbClr val="000759"/>
    <a:srgbClr val="CA0D1F"/>
    <a:srgbClr val="4D6AB0"/>
    <a:srgbClr val="00005C"/>
    <a:srgbClr val="0841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752FB4-0993-48E5-9D4E-78C3C7275473}" v="2" dt="2021-02-05T11:16:36.868"/>
  </p1510:revLst>
</p1510:revInfo>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2173" autoAdjust="0"/>
  </p:normalViewPr>
  <p:slideViewPr>
    <p:cSldViewPr snapToGrid="0" snapToObjects="1" showGuides="1">
      <p:cViewPr varScale="1">
        <p:scale>
          <a:sx n="63" d="100"/>
          <a:sy n="63" d="100"/>
        </p:scale>
        <p:origin x="608" y="64"/>
      </p:cViewPr>
      <p:guideLst>
        <p:guide orient="horz" pos="2160"/>
        <p:guide pos="3840"/>
      </p:guideLst>
    </p:cSldViewPr>
  </p:slideViewPr>
  <p:notesTextViewPr>
    <p:cViewPr>
      <p:scale>
        <a:sx n="1" d="1"/>
        <a:sy n="1" d="1"/>
      </p:scale>
      <p:origin x="0" y="0"/>
    </p:cViewPr>
  </p:notesTextViewPr>
  <p:sorterViewPr>
    <p:cViewPr>
      <p:scale>
        <a:sx n="100" d="100"/>
        <a:sy n="100" d="100"/>
      </p:scale>
      <p:origin x="0" y="-8312"/>
    </p:cViewPr>
  </p:sorterViewPr>
  <p:notesViewPr>
    <p:cSldViewPr snapToGrid="0" snapToObjects="1">
      <p:cViewPr varScale="1">
        <p:scale>
          <a:sx n="81" d="100"/>
          <a:sy n="81" d="100"/>
        </p:scale>
        <p:origin x="3174"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6/11/relationships/changesInfo" Target="changesInfos/changesInfo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élanie Goncalves" userId="3f1bfaad-93b6-44cc-8fbe-01f2eed52123" providerId="ADAL" clId="{8C752FB4-0993-48E5-9D4E-78C3C7275473}"/>
    <pc:docChg chg="undo custSel addSld modSld sldOrd">
      <pc:chgData name="Mélanie Goncalves" userId="3f1bfaad-93b6-44cc-8fbe-01f2eed52123" providerId="ADAL" clId="{8C752FB4-0993-48E5-9D4E-78C3C7275473}" dt="2021-02-05T11:18:40.687" v="398" actId="700"/>
      <pc:docMkLst>
        <pc:docMk/>
      </pc:docMkLst>
      <pc:sldChg chg="addSp delSp modSp mod">
        <pc:chgData name="Mélanie Goncalves" userId="3f1bfaad-93b6-44cc-8fbe-01f2eed52123" providerId="ADAL" clId="{8C752FB4-0993-48E5-9D4E-78C3C7275473}" dt="2021-02-04T19:45:11.853" v="210" actId="108"/>
        <pc:sldMkLst>
          <pc:docMk/>
          <pc:sldMk cId="2443250285" sldId="285"/>
        </pc:sldMkLst>
        <pc:spChg chg="add del mod">
          <ac:chgData name="Mélanie Goncalves" userId="3f1bfaad-93b6-44cc-8fbe-01f2eed52123" providerId="ADAL" clId="{8C752FB4-0993-48E5-9D4E-78C3C7275473}" dt="2021-02-04T19:40:31.697" v="158" actId="478"/>
          <ac:spMkLst>
            <pc:docMk/>
            <pc:sldMk cId="2443250285" sldId="285"/>
            <ac:spMk id="3" creationId="{1F0921FE-14F6-4943-9B04-C1D3ABC0F2B9}"/>
          </ac:spMkLst>
        </pc:spChg>
        <pc:spChg chg="mod">
          <ac:chgData name="Mélanie Goncalves" userId="3f1bfaad-93b6-44cc-8fbe-01f2eed52123" providerId="ADAL" clId="{8C752FB4-0993-48E5-9D4E-78C3C7275473}" dt="2021-02-04T19:45:11.853" v="210" actId="108"/>
          <ac:spMkLst>
            <pc:docMk/>
            <pc:sldMk cId="2443250285" sldId="285"/>
            <ac:spMk id="5" creationId="{00000000-0000-0000-0000-000000000000}"/>
          </ac:spMkLst>
        </pc:spChg>
      </pc:sldChg>
      <pc:sldChg chg="addSp delSp modSp mod">
        <pc:chgData name="Mélanie Goncalves" userId="3f1bfaad-93b6-44cc-8fbe-01f2eed52123" providerId="ADAL" clId="{8C752FB4-0993-48E5-9D4E-78C3C7275473}" dt="2021-02-04T19:49:29.036" v="393" actId="20577"/>
        <pc:sldMkLst>
          <pc:docMk/>
          <pc:sldMk cId="3768923072" sldId="286"/>
        </pc:sldMkLst>
        <pc:spChg chg="add del mod">
          <ac:chgData name="Mélanie Goncalves" userId="3f1bfaad-93b6-44cc-8fbe-01f2eed52123" providerId="ADAL" clId="{8C752FB4-0993-48E5-9D4E-78C3C7275473}" dt="2021-02-04T19:45:36.561" v="212" actId="478"/>
          <ac:spMkLst>
            <pc:docMk/>
            <pc:sldMk cId="3768923072" sldId="286"/>
            <ac:spMk id="5" creationId="{3480ADF3-233E-4F35-BCE5-0C7B7E9EB1B6}"/>
          </ac:spMkLst>
        </pc:spChg>
        <pc:spChg chg="mod">
          <ac:chgData name="Mélanie Goncalves" userId="3f1bfaad-93b6-44cc-8fbe-01f2eed52123" providerId="ADAL" clId="{8C752FB4-0993-48E5-9D4E-78C3C7275473}" dt="2021-02-04T19:49:29.036" v="393" actId="20577"/>
          <ac:spMkLst>
            <pc:docMk/>
            <pc:sldMk cId="3768923072" sldId="286"/>
            <ac:spMk id="8" creationId="{00000000-0000-0000-0000-000000000000}"/>
          </ac:spMkLst>
        </pc:spChg>
      </pc:sldChg>
      <pc:sldChg chg="addSp delSp modSp add mod ord modClrScheme chgLayout">
        <pc:chgData name="Mélanie Goncalves" userId="3f1bfaad-93b6-44cc-8fbe-01f2eed52123" providerId="ADAL" clId="{8C752FB4-0993-48E5-9D4E-78C3C7275473}" dt="2021-02-05T11:18:40.687" v="398" actId="700"/>
        <pc:sldMkLst>
          <pc:docMk/>
          <pc:sldMk cId="3564090181" sldId="306"/>
        </pc:sldMkLst>
        <pc:spChg chg="add del mod ord">
          <ac:chgData name="Mélanie Goncalves" userId="3f1bfaad-93b6-44cc-8fbe-01f2eed52123" providerId="ADAL" clId="{8C752FB4-0993-48E5-9D4E-78C3C7275473}" dt="2021-02-05T11:18:40.687" v="398" actId="700"/>
          <ac:spMkLst>
            <pc:docMk/>
            <pc:sldMk cId="3564090181" sldId="306"/>
            <ac:spMk id="2" creationId="{0C6EC595-82FA-4B5C-A935-DBE45896F860}"/>
          </ac:spMkLst>
        </pc:spChg>
        <pc:spChg chg="mod ord">
          <ac:chgData name="Mélanie Goncalves" userId="3f1bfaad-93b6-44cc-8fbe-01f2eed52123" providerId="ADAL" clId="{8C752FB4-0993-48E5-9D4E-78C3C7275473}" dt="2021-02-05T11:18:40.687" v="398" actId="700"/>
          <ac:spMkLst>
            <pc:docMk/>
            <pc:sldMk cId="3564090181" sldId="306"/>
            <ac:spMk id="3" creationId="{00000000-0000-0000-0000-000000000000}"/>
          </ac:spMkLst>
        </pc:spChg>
        <pc:spChg chg="add mod ord">
          <ac:chgData name="Mélanie Goncalves" userId="3f1bfaad-93b6-44cc-8fbe-01f2eed52123" providerId="ADAL" clId="{8C752FB4-0993-48E5-9D4E-78C3C7275473}" dt="2021-02-05T11:18:40.687" v="398" actId="700"/>
          <ac:spMkLst>
            <pc:docMk/>
            <pc:sldMk cId="3564090181" sldId="306"/>
            <ac:spMk id="5" creationId="{D5F54F2A-1671-4B9F-B344-CFF549AA4318}"/>
          </ac:spMkLst>
        </pc:spChg>
        <pc:spChg chg="mod ord">
          <ac:chgData name="Mélanie Goncalves" userId="3f1bfaad-93b6-44cc-8fbe-01f2eed52123" providerId="ADAL" clId="{8C752FB4-0993-48E5-9D4E-78C3C7275473}" dt="2021-02-05T11:18:40.687" v="398" actId="700"/>
          <ac:spMkLst>
            <pc:docMk/>
            <pc:sldMk cId="3564090181" sldId="306"/>
            <ac:spMk id="9" creationId="{00000000-0000-0000-0000-000000000000}"/>
          </ac:spMkLst>
        </pc:spChg>
      </pc:sldChg>
      <pc:sldChg chg="addSp delSp modSp mod">
        <pc:chgData name="Mélanie Goncalves" userId="3f1bfaad-93b6-44cc-8fbe-01f2eed52123" providerId="ADAL" clId="{8C752FB4-0993-48E5-9D4E-78C3C7275473}" dt="2021-02-04T19:49:05.361" v="391" actId="20577"/>
        <pc:sldMkLst>
          <pc:docMk/>
          <pc:sldMk cId="141368942" sldId="314"/>
        </pc:sldMkLst>
        <pc:spChg chg="add del mod">
          <ac:chgData name="Mélanie Goncalves" userId="3f1bfaad-93b6-44cc-8fbe-01f2eed52123" providerId="ADAL" clId="{8C752FB4-0993-48E5-9D4E-78C3C7275473}" dt="2021-02-04T19:48:57.203" v="390" actId="478"/>
          <ac:spMkLst>
            <pc:docMk/>
            <pc:sldMk cId="141368942" sldId="314"/>
            <ac:spMk id="2" creationId="{37FA58F9-888A-4E3B-A5B9-E5BB0FD21191}"/>
          </ac:spMkLst>
        </pc:spChg>
        <pc:spChg chg="mod">
          <ac:chgData name="Mélanie Goncalves" userId="3f1bfaad-93b6-44cc-8fbe-01f2eed52123" providerId="ADAL" clId="{8C752FB4-0993-48E5-9D4E-78C3C7275473}" dt="2021-02-04T19:49:05.361" v="391" actId="20577"/>
          <ac:spMkLst>
            <pc:docMk/>
            <pc:sldMk cId="141368942" sldId="314"/>
            <ac:spMk id="6" creationId="{00000000-0000-0000-0000-000000000000}"/>
          </ac:spMkLst>
        </pc:spChg>
        <pc:spChg chg="add mod">
          <ac:chgData name="Mélanie Goncalves" userId="3f1bfaad-93b6-44cc-8fbe-01f2eed52123" providerId="ADAL" clId="{8C752FB4-0993-48E5-9D4E-78C3C7275473}" dt="2021-02-04T19:46:34.983" v="242" actId="14100"/>
          <ac:spMkLst>
            <pc:docMk/>
            <pc:sldMk cId="141368942" sldId="314"/>
            <ac:spMk id="8" creationId="{99CCF7BB-0767-4DD2-92CE-62FADDFF0ACF}"/>
          </ac:spMkLst>
        </pc:spChg>
        <pc:graphicFrameChg chg="del">
          <ac:chgData name="Mélanie Goncalves" userId="3f1bfaad-93b6-44cc-8fbe-01f2eed52123" providerId="ADAL" clId="{8C752FB4-0993-48E5-9D4E-78C3C7275473}" dt="2021-02-04T19:45:54.041" v="215" actId="478"/>
          <ac:graphicFrameMkLst>
            <pc:docMk/>
            <pc:sldMk cId="141368942" sldId="314"/>
            <ac:graphicFrameMk id="9" creationId="{AC675B21-1901-4F68-8FB1-6A1743D6742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906000\AppData\Roaming\Microsoft\Excel\BDD_Barometre_2019_22juil19%20(version%201).xlsb"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escclermont-my.sharepoint.com/personal/pascale_borel_esc-clermont_fr/Documents/CGE/Barometre/2020/Graphiqu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escclermont-my.sharepoint.com/personal/pascale_borel_esc-clermont_fr/Documents/CGE/Barometre/2020/Graphiqu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escclermont-my.sharepoint.com/personal/pascale_borel_esc-clermont_fr/Documents/CGE/Barometre/2020/Graphiqu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escclermont-my.sharepoint.com/personal/pascale_borel_esc-clermont_fr/Documents/CGE/Barometre/2020/Graphique.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escclermont-my.sharepoint.com/personal/pascale_borel_esc-clermont_fr/Documents/CGE/Barometre/2020/Graphique.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escclermont-my.sharepoint.com/personal/pascale_borel_esc-clermont_fr/Documents/CGE/Barometre/2020/Graphiqu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escclermont-my.sharepoint.com/personal/pascale_borel_esc-clermont_fr/Documents/CGE/Barometre/2020/Graphiqu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escclermont-my.sharepoint.com/personal/pascale_borel_esc-clermont_fr/Documents/CGE/Barometre/2020/Graphiqu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escclermont-my.sharepoint.com/personal/pascale_borel_esc-clermont_fr/Documents/CGE/Barometre/2020/Graphique.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https://escclermont-my.sharepoint.com/personal/pascale_borel_esc-clermont_fr/Documents/CGE/Barometre/2020/Graphiqu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escclermont-my.sharepoint.com/personal/pascale_borel_esc-clermont_fr/Documents/CGE/Barometre/2020/Graphiqu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rgbClr val="FF091E"/>
            </a:solidFill>
            <a:ln w="9525" cap="flat" cmpd="sng" algn="ctr">
              <a:solidFill>
                <a:schemeClr val="lt1">
                  <a:alpha val="50000"/>
                </a:schemeClr>
              </a:solidFill>
              <a:round/>
            </a:ln>
            <a:effectLst/>
          </c:spPr>
          <c:invertIfNegative val="0"/>
          <c:dPt>
            <c:idx val="0"/>
            <c:invertIfNegative val="0"/>
            <c:bubble3D val="0"/>
            <c:spPr>
              <a:solidFill>
                <a:srgbClr val="FFE300"/>
              </a:solidFill>
              <a:ln w="9525" cap="flat" cmpd="sng" algn="ctr">
                <a:solidFill>
                  <a:schemeClr val="lt1">
                    <a:alpha val="50000"/>
                  </a:schemeClr>
                </a:solidFill>
                <a:round/>
              </a:ln>
              <a:effectLst/>
            </c:spPr>
            <c:extLst>
              <c:ext xmlns:c16="http://schemas.microsoft.com/office/drawing/2014/chart" uri="{C3380CC4-5D6E-409C-BE32-E72D297353CC}">
                <c16:uniqueId val="{00000003-AD65-4710-BDD9-07CBE08966D9}"/>
              </c:ext>
            </c:extLst>
          </c:dPt>
          <c:dPt>
            <c:idx val="2"/>
            <c:invertIfNegative val="0"/>
            <c:bubble3D val="0"/>
            <c:spPr>
              <a:solidFill>
                <a:srgbClr val="0067F4"/>
              </a:solidFill>
              <a:ln w="9525" cap="flat" cmpd="sng" algn="ctr">
                <a:solidFill>
                  <a:schemeClr val="lt1">
                    <a:alpha val="50000"/>
                  </a:schemeClr>
                </a:solidFill>
                <a:round/>
              </a:ln>
              <a:effectLst/>
            </c:spPr>
            <c:extLst>
              <c:ext xmlns:c16="http://schemas.microsoft.com/office/drawing/2014/chart" uri="{C3380CC4-5D6E-409C-BE32-E72D297353CC}">
                <c16:uniqueId val="{00000002-AD65-4710-BDD9-07CBE08966D9}"/>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3-AD65-4710-BDD9-07CBE08966D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Feuil2!$A$26:$A$29</c:f>
              <c:strCache>
                <c:ptCount val="4"/>
                <c:pt idx="0">
                  <c:v>Réservées aux femmes</c:v>
                </c:pt>
                <c:pt idx="1">
                  <c:v>Réservées aux hommes</c:v>
                </c:pt>
                <c:pt idx="2">
                  <c:v>Mixtes</c:v>
                </c:pt>
                <c:pt idx="3">
                  <c:v>Ne sait pas</c:v>
                </c:pt>
              </c:strCache>
            </c:strRef>
          </c:cat>
          <c:val>
            <c:numRef>
              <c:f>Feuil2!$B$26:$B$29</c:f>
              <c:numCache>
                <c:formatCode>0.00%</c:formatCode>
                <c:ptCount val="4"/>
                <c:pt idx="0">
                  <c:v>0.14299999999999999</c:v>
                </c:pt>
                <c:pt idx="1">
                  <c:v>0</c:v>
                </c:pt>
                <c:pt idx="2">
                  <c:v>0.61899999999999999</c:v>
                </c:pt>
                <c:pt idx="3">
                  <c:v>0.28599999999999998</c:v>
                </c:pt>
              </c:numCache>
            </c:numRef>
          </c:val>
          <c:extLst>
            <c:ext xmlns:c16="http://schemas.microsoft.com/office/drawing/2014/chart" uri="{C3380CC4-5D6E-409C-BE32-E72D297353CC}">
              <c16:uniqueId val="{00000000-AD65-4710-BDD9-07CBE08966D9}"/>
            </c:ext>
          </c:extLst>
        </c:ser>
        <c:dLbls>
          <c:dLblPos val="ctr"/>
          <c:showLegendKey val="0"/>
          <c:showVal val="1"/>
          <c:showCatName val="0"/>
          <c:showSerName val="0"/>
          <c:showPercent val="0"/>
          <c:showBubbleSize val="0"/>
        </c:dLbls>
        <c:gapWidth val="150"/>
        <c:overlap val="100"/>
        <c:axId val="2129222735"/>
        <c:axId val="2129218159"/>
      </c:barChart>
      <c:catAx>
        <c:axId val="2129222735"/>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none" baseline="0">
                <a:solidFill>
                  <a:schemeClr val="dk1">
                    <a:lumMod val="75000"/>
                    <a:lumOff val="25000"/>
                  </a:schemeClr>
                </a:solidFill>
                <a:latin typeface="+mn-lt"/>
                <a:ea typeface="+mn-ea"/>
                <a:cs typeface="+mn-cs"/>
              </a:defRPr>
            </a:pPr>
            <a:endParaRPr lang="fr-FR"/>
          </a:p>
        </c:txPr>
        <c:crossAx val="2129218159"/>
        <c:crosses val="autoZero"/>
        <c:auto val="1"/>
        <c:lblAlgn val="ctr"/>
        <c:lblOffset val="100"/>
        <c:noMultiLvlLbl val="0"/>
      </c:catAx>
      <c:valAx>
        <c:axId val="2129218159"/>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21292227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rgbClr val="0067F4"/>
              </a:solidFill>
              <a:ln w="9525" cap="flat" cmpd="sng" algn="ctr">
                <a:solidFill>
                  <a:schemeClr val="lt1">
                    <a:alpha val="50000"/>
                  </a:schemeClr>
                </a:solidFill>
                <a:round/>
              </a:ln>
              <a:effectLst/>
            </c:spPr>
            <c:extLst>
              <c:ext xmlns:c16="http://schemas.microsoft.com/office/drawing/2014/chart" uri="{C3380CC4-5D6E-409C-BE32-E72D297353CC}">
                <c16:uniqueId val="{00000002-7F9D-48E7-9357-6E36ACDB7194}"/>
              </c:ext>
            </c:extLst>
          </c:dPt>
          <c:dPt>
            <c:idx val="1"/>
            <c:invertIfNegative val="0"/>
            <c:bubble3D val="0"/>
            <c:spPr>
              <a:solidFill>
                <a:srgbClr val="FF091E"/>
              </a:solidFill>
              <a:ln w="9525" cap="flat" cmpd="sng" algn="ctr">
                <a:solidFill>
                  <a:schemeClr val="lt1">
                    <a:alpha val="50000"/>
                  </a:schemeClr>
                </a:solidFill>
                <a:round/>
              </a:ln>
              <a:effectLst/>
            </c:spPr>
            <c:extLst>
              <c:ext xmlns:c16="http://schemas.microsoft.com/office/drawing/2014/chart" uri="{C3380CC4-5D6E-409C-BE32-E72D297353CC}">
                <c16:uniqueId val="{00000003-7F9D-48E7-9357-6E36ACDB7194}"/>
              </c:ext>
            </c:extLst>
          </c:dPt>
          <c:dPt>
            <c:idx val="2"/>
            <c:invertIfNegative val="0"/>
            <c:bubble3D val="0"/>
            <c:spPr>
              <a:solidFill>
                <a:srgbClr val="FFE101"/>
              </a:solidFill>
              <a:ln w="9525" cap="flat" cmpd="sng" algn="ctr">
                <a:solidFill>
                  <a:schemeClr val="lt1">
                    <a:alpha val="50000"/>
                  </a:schemeClr>
                </a:solidFill>
                <a:round/>
              </a:ln>
              <a:effectLst/>
            </c:spPr>
            <c:extLst>
              <c:ext xmlns:c16="http://schemas.microsoft.com/office/drawing/2014/chart" uri="{C3380CC4-5D6E-409C-BE32-E72D297353CC}">
                <c16:uniqueId val="{00000004-7F9D-48E7-9357-6E36ACDB7194}"/>
              </c:ext>
            </c:extLst>
          </c:dPt>
          <c:dPt>
            <c:idx val="3"/>
            <c:invertIfNegative val="0"/>
            <c:bubble3D val="0"/>
            <c:spPr>
              <a:solidFill>
                <a:srgbClr val="0067F4"/>
              </a:solidFill>
              <a:ln w="9525" cap="flat" cmpd="sng" algn="ctr">
                <a:solidFill>
                  <a:schemeClr val="lt1">
                    <a:alpha val="50000"/>
                  </a:schemeClr>
                </a:solidFill>
                <a:round/>
              </a:ln>
              <a:effectLst/>
            </c:spPr>
            <c:extLst>
              <c:ext xmlns:c16="http://schemas.microsoft.com/office/drawing/2014/chart" uri="{C3380CC4-5D6E-409C-BE32-E72D297353CC}">
                <c16:uniqueId val="{00000005-7F9D-48E7-9357-6E36ACDB7194}"/>
              </c:ext>
            </c:extLst>
          </c:dPt>
          <c:dPt>
            <c:idx val="4"/>
            <c:invertIfNegative val="0"/>
            <c:bubble3D val="0"/>
            <c:spPr>
              <a:solidFill>
                <a:srgbClr val="FFE101"/>
              </a:solidFill>
              <a:ln w="9525" cap="flat" cmpd="sng" algn="ctr">
                <a:solidFill>
                  <a:schemeClr val="lt1">
                    <a:alpha val="50000"/>
                  </a:schemeClr>
                </a:solidFill>
                <a:round/>
              </a:ln>
              <a:effectLst/>
            </c:spPr>
            <c:extLst>
              <c:ext xmlns:c16="http://schemas.microsoft.com/office/drawing/2014/chart" uri="{C3380CC4-5D6E-409C-BE32-E72D297353CC}">
                <c16:uniqueId val="{00000006-7F9D-48E7-9357-6E36ACDB7194}"/>
              </c:ext>
            </c:extLst>
          </c:dPt>
          <c:dLbls>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6-7F9D-48E7-9357-6E36ACDB719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Feuil2!$A$32:$A$36</c:f>
              <c:strCache>
                <c:ptCount val="5"/>
                <c:pt idx="0">
                  <c:v>Etudiant.e.s</c:v>
                </c:pt>
                <c:pt idx="1">
                  <c:v>Personnels</c:v>
                </c:pt>
                <c:pt idx="2">
                  <c:v>Diplômé.e.s</c:v>
                </c:pt>
                <c:pt idx="3">
                  <c:v>Entreprises partenaires</c:v>
                </c:pt>
                <c:pt idx="4">
                  <c:v>Autre</c:v>
                </c:pt>
              </c:strCache>
            </c:strRef>
          </c:cat>
          <c:val>
            <c:numRef>
              <c:f>Feuil2!$B$32:$B$36</c:f>
              <c:numCache>
                <c:formatCode>0.0%</c:formatCode>
                <c:ptCount val="5"/>
                <c:pt idx="0">
                  <c:v>0.45500000000000002</c:v>
                </c:pt>
                <c:pt idx="1">
                  <c:v>0.20799999999999999</c:v>
                </c:pt>
                <c:pt idx="2">
                  <c:v>0.26</c:v>
                </c:pt>
                <c:pt idx="3">
                  <c:v>0.14300000000000002</c:v>
                </c:pt>
                <c:pt idx="4">
                  <c:v>3.9E-2</c:v>
                </c:pt>
              </c:numCache>
            </c:numRef>
          </c:val>
          <c:extLst>
            <c:ext xmlns:c16="http://schemas.microsoft.com/office/drawing/2014/chart" uri="{C3380CC4-5D6E-409C-BE32-E72D297353CC}">
              <c16:uniqueId val="{00000000-7F9D-48E7-9357-6E36ACDB7194}"/>
            </c:ext>
          </c:extLst>
        </c:ser>
        <c:dLbls>
          <c:dLblPos val="inEnd"/>
          <c:showLegendKey val="0"/>
          <c:showVal val="1"/>
          <c:showCatName val="0"/>
          <c:showSerName val="0"/>
          <c:showPercent val="0"/>
          <c:showBubbleSize val="0"/>
        </c:dLbls>
        <c:gapWidth val="65"/>
        <c:axId val="1784879023"/>
        <c:axId val="1784869871"/>
      </c:barChart>
      <c:catAx>
        <c:axId val="1784879023"/>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0" i="0" u="none" strike="noStrike" kern="1200" cap="none" baseline="0">
                <a:solidFill>
                  <a:schemeClr val="dk1">
                    <a:lumMod val="75000"/>
                    <a:lumOff val="25000"/>
                  </a:schemeClr>
                </a:solidFill>
                <a:latin typeface="+mn-lt"/>
                <a:ea typeface="+mn-ea"/>
                <a:cs typeface="+mn-cs"/>
              </a:defRPr>
            </a:pPr>
            <a:endParaRPr lang="fr-FR"/>
          </a:p>
        </c:txPr>
        <c:crossAx val="1784869871"/>
        <c:crosses val="autoZero"/>
        <c:auto val="1"/>
        <c:lblAlgn val="ctr"/>
        <c:lblOffset val="100"/>
        <c:noMultiLvlLbl val="0"/>
      </c:catAx>
      <c:valAx>
        <c:axId val="1784869871"/>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r-FR"/>
          </a:p>
        </c:txPr>
        <c:crossAx val="1784879023"/>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1F7AE9"/>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DD0-47FC-B568-7E2972FF8697}"/>
              </c:ext>
            </c:extLst>
          </c:dPt>
          <c:dPt>
            <c:idx val="1"/>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DD0-47FC-B568-7E2972FF8697}"/>
              </c:ext>
            </c:extLst>
          </c:dPt>
          <c:dPt>
            <c:idx val="2"/>
            <c:bubble3D val="0"/>
            <c:spPr>
              <a:solidFill>
                <a:srgbClr val="FFE3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DD0-47FC-B568-7E2972FF8697}"/>
              </c:ext>
            </c:extLst>
          </c:dPt>
          <c:dLbls>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Associations!$A$4:$A$6</c:f>
              <c:strCache>
                <c:ptCount val="3"/>
                <c:pt idx="0">
                  <c:v>Non-réponse</c:v>
                </c:pt>
                <c:pt idx="1">
                  <c:v>Oui</c:v>
                </c:pt>
                <c:pt idx="2">
                  <c:v>Non</c:v>
                </c:pt>
              </c:strCache>
            </c:strRef>
          </c:cat>
          <c:val>
            <c:numRef>
              <c:f>Associations!$B$4:$B$6</c:f>
              <c:numCache>
                <c:formatCode>0.0%</c:formatCode>
                <c:ptCount val="3"/>
                <c:pt idx="0">
                  <c:v>5.1999999999999998E-2</c:v>
                </c:pt>
                <c:pt idx="1">
                  <c:v>0.64900000000000002</c:v>
                </c:pt>
                <c:pt idx="2">
                  <c:v>0.29899999999999999</c:v>
                </c:pt>
              </c:numCache>
            </c:numRef>
          </c:val>
          <c:extLst>
            <c:ext xmlns:c16="http://schemas.microsoft.com/office/drawing/2014/chart" uri="{C3380CC4-5D6E-409C-BE32-E72D297353CC}">
              <c16:uniqueId val="{00000006-8DD0-47FC-B568-7E2972FF869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67F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C53-4451-AF9E-D747E4E70D34}"/>
              </c:ext>
            </c:extLst>
          </c:dPt>
          <c:dPt>
            <c:idx val="1"/>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C53-4451-AF9E-D747E4E70D34}"/>
              </c:ext>
            </c:extLst>
          </c:dPt>
          <c:dPt>
            <c:idx val="2"/>
            <c:bubble3D val="0"/>
            <c:spPr>
              <a:solidFill>
                <a:srgbClr val="FFE3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C53-4451-AF9E-D747E4E70D3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Feuil3!$A$15:$A$17</c:f>
              <c:strCache>
                <c:ptCount val="3"/>
                <c:pt idx="0">
                  <c:v>Non-réponse</c:v>
                </c:pt>
                <c:pt idx="1">
                  <c:v>Oui</c:v>
                </c:pt>
                <c:pt idx="2">
                  <c:v>Non</c:v>
                </c:pt>
              </c:strCache>
            </c:strRef>
          </c:cat>
          <c:val>
            <c:numRef>
              <c:f>Feuil3!$B$15:$B$17</c:f>
              <c:numCache>
                <c:formatCode>0.00%</c:formatCode>
                <c:ptCount val="3"/>
                <c:pt idx="0" formatCode="0%">
                  <c:v>0.13</c:v>
                </c:pt>
                <c:pt idx="1">
                  <c:v>0.54500000000000004</c:v>
                </c:pt>
                <c:pt idx="2">
                  <c:v>0.32500000000000001</c:v>
                </c:pt>
              </c:numCache>
            </c:numRef>
          </c:val>
          <c:extLst>
            <c:ext xmlns:c16="http://schemas.microsoft.com/office/drawing/2014/chart" uri="{C3380CC4-5D6E-409C-BE32-E72D297353CC}">
              <c16:uniqueId val="{00000006-6C53-4451-AF9E-D747E4E70D3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67F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4A7-43FF-922B-23F3BC2D08ED}"/>
              </c:ext>
            </c:extLst>
          </c:dPt>
          <c:dPt>
            <c:idx val="1"/>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4A7-43FF-922B-23F3BC2D08ED}"/>
              </c:ext>
            </c:extLst>
          </c:dPt>
          <c:dPt>
            <c:idx val="2"/>
            <c:bubble3D val="0"/>
            <c:spPr>
              <a:solidFill>
                <a:srgbClr val="FFE3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4A7-43FF-922B-23F3BC2D08E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Feuil3!$K$4:$K$6</c:f>
              <c:strCache>
                <c:ptCount val="3"/>
                <c:pt idx="0">
                  <c:v>Non-réponse</c:v>
                </c:pt>
                <c:pt idx="1">
                  <c:v>Oui</c:v>
                </c:pt>
                <c:pt idx="2">
                  <c:v>Non</c:v>
                </c:pt>
              </c:strCache>
            </c:strRef>
          </c:cat>
          <c:val>
            <c:numRef>
              <c:f>Feuil3!$L$4:$L$6</c:f>
              <c:numCache>
                <c:formatCode>0.00%</c:formatCode>
                <c:ptCount val="3"/>
                <c:pt idx="0">
                  <c:v>9.5000000000000001E-2</c:v>
                </c:pt>
                <c:pt idx="1">
                  <c:v>0.71399999999999997</c:v>
                </c:pt>
                <c:pt idx="2" formatCode="0%">
                  <c:v>0.19</c:v>
                </c:pt>
              </c:numCache>
            </c:numRef>
          </c:val>
          <c:extLst>
            <c:ext xmlns:c16="http://schemas.microsoft.com/office/drawing/2014/chart" uri="{C3380CC4-5D6E-409C-BE32-E72D297353CC}">
              <c16:uniqueId val="{00000006-F4A7-43FF-922B-23F3BC2D08E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sz="1200"/>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1"/>
          <c:dPt>
            <c:idx val="0"/>
            <c:bubble3D val="0"/>
            <c:spPr>
              <a:solidFill>
                <a:srgbClr val="003CC8"/>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340-4EB9-B1D4-3546251AD93C}"/>
              </c:ext>
            </c:extLst>
          </c:dPt>
          <c:dPt>
            <c:idx val="1"/>
            <c:bubble3D val="0"/>
            <c:spPr>
              <a:solidFill>
                <a:srgbClr val="FFE3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340-4EB9-B1D4-3546251AD93C}"/>
              </c:ext>
            </c:extLst>
          </c:dPt>
          <c:dPt>
            <c:idx val="2"/>
            <c:bubble3D val="0"/>
            <c:spPr>
              <a:solidFill>
                <a:srgbClr val="FF091E"/>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340-4EB9-B1D4-3546251AD93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Feuil1!$A$66:$A$68</c:f>
              <c:strCache>
                <c:ptCount val="3"/>
                <c:pt idx="0">
                  <c:v>Uniquement aux étudiant.e.s</c:v>
                </c:pt>
                <c:pt idx="1">
                  <c:v>Uniquement au personnel</c:v>
                </c:pt>
                <c:pt idx="2">
                  <c:v>A la fois aux étudiant.e.s et au personnel</c:v>
                </c:pt>
              </c:strCache>
            </c:strRef>
          </c:cat>
          <c:val>
            <c:numRef>
              <c:f>Feuil1!$C$66:$C$68</c:f>
              <c:numCache>
                <c:formatCode>0.00%</c:formatCode>
                <c:ptCount val="3"/>
                <c:pt idx="0">
                  <c:v>9.8000000000000004E-2</c:v>
                </c:pt>
                <c:pt idx="1">
                  <c:v>9.8000000000000004E-2</c:v>
                </c:pt>
                <c:pt idx="2">
                  <c:v>0.80400000000000005</c:v>
                </c:pt>
              </c:numCache>
            </c:numRef>
          </c:val>
          <c:extLst>
            <c:ext xmlns:c16="http://schemas.microsoft.com/office/drawing/2014/chart" uri="{C3380CC4-5D6E-409C-BE32-E72D297353CC}">
              <c16:uniqueId val="{00000006-9340-4EB9-B1D4-3546251AD93C}"/>
            </c:ext>
          </c:extLst>
        </c:ser>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9340-4EB9-B1D4-3546251AD93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A-9340-4EB9-B1D4-3546251AD93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9340-4EB9-B1D4-3546251AD93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Feuil1!$A$66:$A$68</c:f>
              <c:strCache>
                <c:ptCount val="3"/>
                <c:pt idx="0">
                  <c:v>Uniquement aux étudiant.e.s</c:v>
                </c:pt>
                <c:pt idx="1">
                  <c:v>Uniquement au personnel</c:v>
                </c:pt>
                <c:pt idx="2">
                  <c:v>A la fois aux étudiant.e.s et au personnel</c:v>
                </c:pt>
              </c:strCache>
            </c:strRef>
          </c:cat>
          <c:val>
            <c:numRef>
              <c:f>Feuil1!$B$66:$B$68</c:f>
              <c:numCache>
                <c:formatCode>General</c:formatCode>
                <c:ptCount val="3"/>
                <c:pt idx="0">
                  <c:v>5</c:v>
                </c:pt>
                <c:pt idx="1">
                  <c:v>5</c:v>
                </c:pt>
                <c:pt idx="2">
                  <c:v>41</c:v>
                </c:pt>
              </c:numCache>
            </c:numRef>
          </c:val>
          <c:extLst>
            <c:ext xmlns:c16="http://schemas.microsoft.com/office/drawing/2014/chart" uri="{C3380CC4-5D6E-409C-BE32-E72D297353CC}">
              <c16:uniqueId val="{0000000D-9340-4EB9-B1D4-3546251AD93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Feuil1!$B$81</c:f>
              <c:strCache>
                <c:ptCount val="1"/>
                <c:pt idx="0">
                  <c:v>oui</c:v>
                </c:pt>
              </c:strCache>
            </c:strRef>
          </c:tx>
          <c:spPr>
            <a:solidFill>
              <a:srgbClr val="003CC8"/>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Feuil1!$A$82:$A$85</c:f>
              <c:strCache>
                <c:ptCount val="4"/>
                <c:pt idx="0">
                  <c:v>Aux étudiant.e.s</c:v>
                </c:pt>
                <c:pt idx="1">
                  <c:v>Aux apprenant.e.s de formation continue</c:v>
                </c:pt>
                <c:pt idx="2">
                  <c:v>Au personnel de l'établissement</c:v>
                </c:pt>
                <c:pt idx="3">
                  <c:v>Aux associations étudiantes</c:v>
                </c:pt>
              </c:strCache>
            </c:strRef>
          </c:cat>
          <c:val>
            <c:numRef>
              <c:f>Feuil1!$B$82:$B$85</c:f>
              <c:numCache>
                <c:formatCode>0.00%</c:formatCode>
                <c:ptCount val="4"/>
                <c:pt idx="0">
                  <c:v>0.68899999999999995</c:v>
                </c:pt>
                <c:pt idx="1">
                  <c:v>0.29699999999999999</c:v>
                </c:pt>
                <c:pt idx="2">
                  <c:v>0.54500000000000004</c:v>
                </c:pt>
                <c:pt idx="3">
                  <c:v>0.51200000000000001</c:v>
                </c:pt>
              </c:numCache>
            </c:numRef>
          </c:val>
          <c:extLst>
            <c:ext xmlns:c16="http://schemas.microsoft.com/office/drawing/2014/chart" uri="{C3380CC4-5D6E-409C-BE32-E72D297353CC}">
              <c16:uniqueId val="{00000000-4C16-47E5-8415-EA60EE7FA186}"/>
            </c:ext>
          </c:extLst>
        </c:ser>
        <c:ser>
          <c:idx val="1"/>
          <c:order val="1"/>
          <c:tx>
            <c:strRef>
              <c:f>Feuil1!$C$81</c:f>
              <c:strCache>
                <c:ptCount val="1"/>
                <c:pt idx="0">
                  <c:v>non</c:v>
                </c:pt>
              </c:strCache>
            </c:strRef>
          </c:tx>
          <c:spPr>
            <a:solidFill>
              <a:srgbClr val="FFE3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Feuil1!$A$82:$A$85</c:f>
              <c:strCache>
                <c:ptCount val="4"/>
                <c:pt idx="0">
                  <c:v>Aux étudiant.e.s</c:v>
                </c:pt>
                <c:pt idx="1">
                  <c:v>Aux apprenant.e.s de formation continue</c:v>
                </c:pt>
                <c:pt idx="2">
                  <c:v>Au personnel de l'établissement</c:v>
                </c:pt>
                <c:pt idx="3">
                  <c:v>Aux associations étudiantes</c:v>
                </c:pt>
              </c:strCache>
            </c:strRef>
          </c:cat>
          <c:val>
            <c:numRef>
              <c:f>Feuil1!$C$82:$C$85</c:f>
              <c:numCache>
                <c:formatCode>0.00%</c:formatCode>
                <c:ptCount val="4"/>
                <c:pt idx="0">
                  <c:v>0.311</c:v>
                </c:pt>
                <c:pt idx="1">
                  <c:v>0.70299999999999996</c:v>
                </c:pt>
                <c:pt idx="2">
                  <c:v>0.45500000000000002</c:v>
                </c:pt>
                <c:pt idx="3">
                  <c:v>0.48799999999999999</c:v>
                </c:pt>
              </c:numCache>
            </c:numRef>
          </c:val>
          <c:extLst>
            <c:ext xmlns:c16="http://schemas.microsoft.com/office/drawing/2014/chart" uri="{C3380CC4-5D6E-409C-BE32-E72D297353CC}">
              <c16:uniqueId val="{00000001-4C16-47E5-8415-EA60EE7FA186}"/>
            </c:ext>
          </c:extLst>
        </c:ser>
        <c:dLbls>
          <c:dLblPos val="ctr"/>
          <c:showLegendKey val="0"/>
          <c:showVal val="1"/>
          <c:showCatName val="0"/>
          <c:showSerName val="0"/>
          <c:showPercent val="0"/>
          <c:showBubbleSize val="0"/>
        </c:dLbls>
        <c:gapWidth val="150"/>
        <c:overlap val="100"/>
        <c:axId val="73123200"/>
        <c:axId val="73144832"/>
      </c:barChart>
      <c:catAx>
        <c:axId val="73123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73144832"/>
        <c:crosses val="autoZero"/>
        <c:auto val="1"/>
        <c:lblAlgn val="ctr"/>
        <c:lblOffset val="100"/>
        <c:noMultiLvlLbl val="0"/>
      </c:catAx>
      <c:valAx>
        <c:axId val="731448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73123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1F7AE9"/>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302-438B-A87D-1779C877CFA1}"/>
              </c:ext>
            </c:extLst>
          </c:dPt>
          <c:dPt>
            <c:idx val="1"/>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302-438B-A87D-1779C877CFA1}"/>
              </c:ext>
            </c:extLst>
          </c:dPt>
          <c:dPt>
            <c:idx val="2"/>
            <c:bubble3D val="0"/>
            <c:spPr>
              <a:solidFill>
                <a:srgbClr val="FFE3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302-438B-A87D-1779C877CFA1}"/>
              </c:ext>
            </c:extLst>
          </c:dPt>
          <c:dLbls>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Feuil1!$A$6:$A$8</c:f>
              <c:strCache>
                <c:ptCount val="3"/>
                <c:pt idx="0">
                  <c:v>Ecoles de management</c:v>
                </c:pt>
                <c:pt idx="1">
                  <c:v>Ecoles d'ingénieurs</c:v>
                </c:pt>
                <c:pt idx="2">
                  <c:v>Autres établissements</c:v>
                </c:pt>
              </c:strCache>
            </c:strRef>
          </c:cat>
          <c:val>
            <c:numRef>
              <c:f>Feuil1!$B$6:$B$8</c:f>
              <c:numCache>
                <c:formatCode>General</c:formatCode>
                <c:ptCount val="3"/>
                <c:pt idx="0">
                  <c:v>21</c:v>
                </c:pt>
                <c:pt idx="1">
                  <c:v>47</c:v>
                </c:pt>
                <c:pt idx="2">
                  <c:v>9</c:v>
                </c:pt>
              </c:numCache>
            </c:numRef>
          </c:val>
          <c:extLst>
            <c:ext xmlns:c16="http://schemas.microsoft.com/office/drawing/2014/chart" uri="{C3380CC4-5D6E-409C-BE32-E72D297353CC}">
              <c16:uniqueId val="{00000006-6302-438B-A87D-1779C877CFA1}"/>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6302-438B-A87D-1779C877CFA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A-6302-438B-A87D-1779C877CFA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6302-438B-A87D-1779C877CFA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Feuil1!$A$6:$A$8</c:f>
              <c:strCache>
                <c:ptCount val="3"/>
                <c:pt idx="0">
                  <c:v>Ecoles de management</c:v>
                </c:pt>
                <c:pt idx="1">
                  <c:v>Ecoles d'ingénieurs</c:v>
                </c:pt>
                <c:pt idx="2">
                  <c:v>Autres établissements</c:v>
                </c:pt>
              </c:strCache>
            </c:strRef>
          </c:cat>
          <c:val>
            <c:numRef>
              <c:f>Feuil1!$C$6:$C$8</c:f>
              <c:numCache>
                <c:formatCode>0.00%</c:formatCode>
                <c:ptCount val="3"/>
                <c:pt idx="0">
                  <c:v>0.27272727272727271</c:v>
                </c:pt>
                <c:pt idx="1">
                  <c:v>0.61038961038961037</c:v>
                </c:pt>
                <c:pt idx="2">
                  <c:v>0.11688311688311688</c:v>
                </c:pt>
              </c:numCache>
            </c:numRef>
          </c:val>
          <c:extLst>
            <c:ext xmlns:c16="http://schemas.microsoft.com/office/drawing/2014/chart" uri="{C3380CC4-5D6E-409C-BE32-E72D297353CC}">
              <c16:uniqueId val="{0000000D-6302-438B-A87D-1779C877CFA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772878390201227"/>
          <c:y val="8.8710013336499985E-2"/>
          <c:w val="0.35227121609798773"/>
          <c:h val="0.8225799733270000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33C-4736-AF00-AE6755075086}"/>
              </c:ext>
            </c:extLst>
          </c:dPt>
          <c:dPt>
            <c:idx val="1"/>
            <c:bubble3D val="0"/>
            <c:spPr>
              <a:solidFill>
                <a:srgbClr val="003CC8"/>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33C-4736-AF00-AE6755075086}"/>
              </c:ext>
            </c:extLst>
          </c:dPt>
          <c:dPt>
            <c:idx val="2"/>
            <c:bubble3D val="0"/>
            <c:spPr>
              <a:solidFill>
                <a:srgbClr val="FFE3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33C-4736-AF00-AE6755075086}"/>
              </c:ext>
            </c:extLst>
          </c:dPt>
          <c:dLbls>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Feuil1!$G$37:$G$39</c:f>
              <c:strCache>
                <c:ptCount val="3"/>
                <c:pt idx="0">
                  <c:v>Public</c:v>
                </c:pt>
                <c:pt idx="1">
                  <c:v>Privé</c:v>
                </c:pt>
                <c:pt idx="2">
                  <c:v>Mixte ou autre</c:v>
                </c:pt>
              </c:strCache>
            </c:strRef>
          </c:cat>
          <c:val>
            <c:numRef>
              <c:f>Feuil1!$H$37:$H$39</c:f>
              <c:numCache>
                <c:formatCode>0.0%</c:formatCode>
                <c:ptCount val="3"/>
                <c:pt idx="0">
                  <c:v>0.61</c:v>
                </c:pt>
                <c:pt idx="1">
                  <c:v>0.35099999999999998</c:v>
                </c:pt>
                <c:pt idx="2">
                  <c:v>3.9E-2</c:v>
                </c:pt>
              </c:numCache>
            </c:numRef>
          </c:val>
          <c:extLst>
            <c:ext xmlns:c16="http://schemas.microsoft.com/office/drawing/2014/chart" uri="{C3380CC4-5D6E-409C-BE32-E72D297353CC}">
              <c16:uniqueId val="{00000006-B33C-4736-AF00-AE675507508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2000"/>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Référents!$A$22</c:f>
              <c:strCache>
                <c:ptCount val="1"/>
                <c:pt idx="0">
                  <c:v>Ecole de management</c:v>
                </c:pt>
              </c:strCache>
            </c:strRef>
          </c:tx>
          <c:spPr>
            <a:solidFill>
              <a:srgbClr val="0067F4"/>
            </a:solidFill>
            <a:ln>
              <a:noFill/>
            </a:ln>
            <a:effectLst/>
          </c:spPr>
          <c:invertIfNegative val="0"/>
          <c:cat>
            <c:strRef>
              <c:f>Référents!$B$21:$D$21</c:f>
              <c:strCache>
                <c:ptCount val="3"/>
                <c:pt idx="0">
                  <c:v>1 référent.e</c:v>
                </c:pt>
                <c:pt idx="1">
                  <c:v>2 référent.e.s</c:v>
                </c:pt>
                <c:pt idx="2">
                  <c:v>3 référent.e.s</c:v>
                </c:pt>
              </c:strCache>
            </c:strRef>
          </c:cat>
          <c:val>
            <c:numRef>
              <c:f>Référents!$B$22:$D$22</c:f>
              <c:numCache>
                <c:formatCode>General</c:formatCode>
                <c:ptCount val="3"/>
                <c:pt idx="0">
                  <c:v>11</c:v>
                </c:pt>
                <c:pt idx="1">
                  <c:v>9</c:v>
                </c:pt>
                <c:pt idx="2">
                  <c:v>1</c:v>
                </c:pt>
              </c:numCache>
            </c:numRef>
          </c:val>
          <c:extLst>
            <c:ext xmlns:c16="http://schemas.microsoft.com/office/drawing/2014/chart" uri="{C3380CC4-5D6E-409C-BE32-E72D297353CC}">
              <c16:uniqueId val="{00000000-A770-4ACA-BB53-BAAAE8AA78A0}"/>
            </c:ext>
          </c:extLst>
        </c:ser>
        <c:ser>
          <c:idx val="1"/>
          <c:order val="1"/>
          <c:tx>
            <c:strRef>
              <c:f>Référents!$A$23</c:f>
              <c:strCache>
                <c:ptCount val="1"/>
                <c:pt idx="0">
                  <c:v>Ecoles d'ingénieurs</c:v>
                </c:pt>
              </c:strCache>
            </c:strRef>
          </c:tx>
          <c:spPr>
            <a:solidFill>
              <a:srgbClr val="FF0000"/>
            </a:solidFill>
            <a:ln>
              <a:noFill/>
            </a:ln>
            <a:effectLst/>
          </c:spPr>
          <c:invertIfNegative val="0"/>
          <c:cat>
            <c:strRef>
              <c:f>Référents!$B$21:$D$21</c:f>
              <c:strCache>
                <c:ptCount val="3"/>
                <c:pt idx="0">
                  <c:v>1 référent.e</c:v>
                </c:pt>
                <c:pt idx="1">
                  <c:v>2 référent.e.s</c:v>
                </c:pt>
                <c:pt idx="2">
                  <c:v>3 référent.e.s</c:v>
                </c:pt>
              </c:strCache>
            </c:strRef>
          </c:cat>
          <c:val>
            <c:numRef>
              <c:f>Référents!$B$23:$D$23</c:f>
              <c:numCache>
                <c:formatCode>General</c:formatCode>
                <c:ptCount val="3"/>
                <c:pt idx="0">
                  <c:v>34</c:v>
                </c:pt>
                <c:pt idx="1">
                  <c:v>7</c:v>
                </c:pt>
                <c:pt idx="2">
                  <c:v>5</c:v>
                </c:pt>
              </c:numCache>
            </c:numRef>
          </c:val>
          <c:extLst>
            <c:ext xmlns:c16="http://schemas.microsoft.com/office/drawing/2014/chart" uri="{C3380CC4-5D6E-409C-BE32-E72D297353CC}">
              <c16:uniqueId val="{00000001-A770-4ACA-BB53-BAAAE8AA78A0}"/>
            </c:ext>
          </c:extLst>
        </c:ser>
        <c:ser>
          <c:idx val="2"/>
          <c:order val="2"/>
          <c:tx>
            <c:strRef>
              <c:f>Référents!$A$24</c:f>
              <c:strCache>
                <c:ptCount val="1"/>
                <c:pt idx="0">
                  <c:v>Autres</c:v>
                </c:pt>
              </c:strCache>
            </c:strRef>
          </c:tx>
          <c:spPr>
            <a:solidFill>
              <a:srgbClr val="FFFF00"/>
            </a:solidFill>
            <a:ln>
              <a:noFill/>
            </a:ln>
            <a:effectLst/>
          </c:spPr>
          <c:invertIfNegative val="0"/>
          <c:cat>
            <c:strRef>
              <c:f>Référents!$B$21:$D$21</c:f>
              <c:strCache>
                <c:ptCount val="3"/>
                <c:pt idx="0">
                  <c:v>1 référent.e</c:v>
                </c:pt>
                <c:pt idx="1">
                  <c:v>2 référent.e.s</c:v>
                </c:pt>
                <c:pt idx="2">
                  <c:v>3 référent.e.s</c:v>
                </c:pt>
              </c:strCache>
            </c:strRef>
          </c:cat>
          <c:val>
            <c:numRef>
              <c:f>Référents!$B$24:$D$24</c:f>
              <c:numCache>
                <c:formatCode>General</c:formatCode>
                <c:ptCount val="3"/>
                <c:pt idx="0">
                  <c:v>6</c:v>
                </c:pt>
                <c:pt idx="1">
                  <c:v>3</c:v>
                </c:pt>
              </c:numCache>
            </c:numRef>
          </c:val>
          <c:extLst>
            <c:ext xmlns:c16="http://schemas.microsoft.com/office/drawing/2014/chart" uri="{C3380CC4-5D6E-409C-BE32-E72D297353CC}">
              <c16:uniqueId val="{00000002-A770-4ACA-BB53-BAAAE8AA78A0}"/>
            </c:ext>
          </c:extLst>
        </c:ser>
        <c:dLbls>
          <c:showLegendKey val="0"/>
          <c:showVal val="0"/>
          <c:showCatName val="0"/>
          <c:showSerName val="0"/>
          <c:showPercent val="0"/>
          <c:showBubbleSize val="0"/>
        </c:dLbls>
        <c:gapWidth val="150"/>
        <c:overlap val="100"/>
        <c:axId val="949057552"/>
        <c:axId val="949060048"/>
      </c:barChart>
      <c:catAx>
        <c:axId val="94905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949060048"/>
        <c:crosses val="autoZero"/>
        <c:auto val="1"/>
        <c:lblAlgn val="ctr"/>
        <c:lblOffset val="100"/>
        <c:noMultiLvlLbl val="0"/>
      </c:catAx>
      <c:valAx>
        <c:axId val="949060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949057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200"/>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Référents!$A$14</c:f>
              <c:strCache>
                <c:ptCount val="1"/>
                <c:pt idx="0">
                  <c:v>Privés</c:v>
                </c:pt>
              </c:strCache>
            </c:strRef>
          </c:tx>
          <c:spPr>
            <a:solidFill>
              <a:srgbClr val="0067F4"/>
            </a:solidFill>
            <a:ln>
              <a:noFill/>
            </a:ln>
            <a:effectLst/>
          </c:spPr>
          <c:invertIfNegative val="0"/>
          <c:cat>
            <c:strRef>
              <c:f>Référents!$B$13:$D$13</c:f>
              <c:strCache>
                <c:ptCount val="3"/>
                <c:pt idx="0">
                  <c:v>1 référent.e</c:v>
                </c:pt>
                <c:pt idx="1">
                  <c:v>2 référent.e.s</c:v>
                </c:pt>
                <c:pt idx="2">
                  <c:v>3 référent.e.s</c:v>
                </c:pt>
              </c:strCache>
            </c:strRef>
          </c:cat>
          <c:val>
            <c:numRef>
              <c:f>Référents!$B$14:$D$14</c:f>
              <c:numCache>
                <c:formatCode>General</c:formatCode>
                <c:ptCount val="3"/>
                <c:pt idx="0">
                  <c:v>31</c:v>
                </c:pt>
                <c:pt idx="1">
                  <c:v>10</c:v>
                </c:pt>
                <c:pt idx="2">
                  <c:v>5</c:v>
                </c:pt>
              </c:numCache>
            </c:numRef>
          </c:val>
          <c:extLst>
            <c:ext xmlns:c16="http://schemas.microsoft.com/office/drawing/2014/chart" uri="{C3380CC4-5D6E-409C-BE32-E72D297353CC}">
              <c16:uniqueId val="{00000000-53F0-45C7-A0C6-4A9301C1C025}"/>
            </c:ext>
          </c:extLst>
        </c:ser>
        <c:ser>
          <c:idx val="1"/>
          <c:order val="1"/>
          <c:tx>
            <c:strRef>
              <c:f>Référents!$A$15</c:f>
              <c:strCache>
                <c:ptCount val="1"/>
                <c:pt idx="0">
                  <c:v>Publics</c:v>
                </c:pt>
              </c:strCache>
            </c:strRef>
          </c:tx>
          <c:spPr>
            <a:solidFill>
              <a:srgbClr val="FF091E"/>
            </a:solidFill>
            <a:ln>
              <a:noFill/>
            </a:ln>
            <a:effectLst/>
          </c:spPr>
          <c:invertIfNegative val="0"/>
          <c:cat>
            <c:strRef>
              <c:f>Référents!$B$13:$D$13</c:f>
              <c:strCache>
                <c:ptCount val="3"/>
                <c:pt idx="0">
                  <c:v>1 référent.e</c:v>
                </c:pt>
                <c:pt idx="1">
                  <c:v>2 référent.e.s</c:v>
                </c:pt>
                <c:pt idx="2">
                  <c:v>3 référent.e.s</c:v>
                </c:pt>
              </c:strCache>
            </c:strRef>
          </c:cat>
          <c:val>
            <c:numRef>
              <c:f>Référents!$B$15:$D$15</c:f>
              <c:numCache>
                <c:formatCode>General</c:formatCode>
                <c:ptCount val="3"/>
                <c:pt idx="0">
                  <c:v>17</c:v>
                </c:pt>
                <c:pt idx="1">
                  <c:v>9</c:v>
                </c:pt>
                <c:pt idx="2">
                  <c:v>1</c:v>
                </c:pt>
              </c:numCache>
            </c:numRef>
          </c:val>
          <c:extLst>
            <c:ext xmlns:c16="http://schemas.microsoft.com/office/drawing/2014/chart" uri="{C3380CC4-5D6E-409C-BE32-E72D297353CC}">
              <c16:uniqueId val="{00000001-53F0-45C7-A0C6-4A9301C1C025}"/>
            </c:ext>
          </c:extLst>
        </c:ser>
        <c:ser>
          <c:idx val="2"/>
          <c:order val="2"/>
          <c:tx>
            <c:strRef>
              <c:f>Référents!$A$16</c:f>
              <c:strCache>
                <c:ptCount val="1"/>
                <c:pt idx="0">
                  <c:v>Autres ou mixtes</c:v>
                </c:pt>
              </c:strCache>
            </c:strRef>
          </c:tx>
          <c:spPr>
            <a:solidFill>
              <a:srgbClr val="FFFF00"/>
            </a:solidFill>
            <a:ln>
              <a:noFill/>
            </a:ln>
            <a:effectLst/>
          </c:spPr>
          <c:invertIfNegative val="0"/>
          <c:cat>
            <c:strRef>
              <c:f>Référents!$B$13:$D$13</c:f>
              <c:strCache>
                <c:ptCount val="3"/>
                <c:pt idx="0">
                  <c:v>1 référent.e</c:v>
                </c:pt>
                <c:pt idx="1">
                  <c:v>2 référent.e.s</c:v>
                </c:pt>
                <c:pt idx="2">
                  <c:v>3 référent.e.s</c:v>
                </c:pt>
              </c:strCache>
            </c:strRef>
          </c:cat>
          <c:val>
            <c:numRef>
              <c:f>Référents!$B$16:$D$16</c:f>
              <c:numCache>
                <c:formatCode>General</c:formatCode>
                <c:ptCount val="3"/>
                <c:pt idx="0">
                  <c:v>3</c:v>
                </c:pt>
              </c:numCache>
            </c:numRef>
          </c:val>
          <c:extLst>
            <c:ext xmlns:c16="http://schemas.microsoft.com/office/drawing/2014/chart" uri="{C3380CC4-5D6E-409C-BE32-E72D297353CC}">
              <c16:uniqueId val="{00000002-53F0-45C7-A0C6-4A9301C1C025}"/>
            </c:ext>
          </c:extLst>
        </c:ser>
        <c:dLbls>
          <c:showLegendKey val="0"/>
          <c:showVal val="0"/>
          <c:showCatName val="0"/>
          <c:showSerName val="0"/>
          <c:showPercent val="0"/>
          <c:showBubbleSize val="0"/>
        </c:dLbls>
        <c:gapWidth val="150"/>
        <c:overlap val="100"/>
        <c:axId val="1013661648"/>
        <c:axId val="1013659984"/>
      </c:barChart>
      <c:catAx>
        <c:axId val="101366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1013659984"/>
        <c:crosses val="autoZero"/>
        <c:auto val="1"/>
        <c:lblAlgn val="ctr"/>
        <c:lblOffset val="100"/>
        <c:noMultiLvlLbl val="0"/>
      </c:catAx>
      <c:valAx>
        <c:axId val="1013659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1013661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800"/>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tx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1D0-4A2E-AC47-BA85F9D7A144}"/>
              </c:ext>
            </c:extLst>
          </c:dPt>
          <c:dPt>
            <c:idx val="1"/>
            <c:bubble3D val="0"/>
            <c:spPr>
              <a:solidFill>
                <a:srgbClr val="FFE10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1D0-4A2E-AC47-BA85F9D7A144}"/>
              </c:ext>
            </c:extLst>
          </c:dPt>
          <c:dPt>
            <c:idx val="2"/>
            <c:bubble3D val="0"/>
            <c:spPr>
              <a:solidFill>
                <a:srgbClr val="0067F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1D0-4A2E-AC47-BA85F9D7A144}"/>
              </c:ext>
            </c:extLst>
          </c:dPt>
          <c:dPt>
            <c:idx val="3"/>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1D0-4A2E-AC47-BA85F9D7A144}"/>
              </c:ext>
            </c:extLst>
          </c:dPt>
          <c:dPt>
            <c:idx val="4"/>
            <c:bubble3D val="0"/>
            <c:spPr>
              <a:solidFill>
                <a:schemeClr val="bg2">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1D0-4A2E-AC47-BA85F9D7A14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Référents!$A$38:$A$42</c:f>
              <c:strCache>
                <c:ptCount val="5"/>
                <c:pt idx="0">
                  <c:v>Temps complet</c:v>
                </c:pt>
                <c:pt idx="1">
                  <c:v>Temps partiel</c:v>
                </c:pt>
                <c:pt idx="2">
                  <c:v>Un volume d'heures</c:v>
                </c:pt>
                <c:pt idx="3">
                  <c:v>Aucun</c:v>
                </c:pt>
                <c:pt idx="4">
                  <c:v>En cours de négociation</c:v>
                </c:pt>
              </c:strCache>
            </c:strRef>
          </c:cat>
          <c:val>
            <c:numRef>
              <c:f>Référents!$F$38:$F$42</c:f>
              <c:numCache>
                <c:formatCode>General</c:formatCode>
                <c:ptCount val="5"/>
                <c:pt idx="0">
                  <c:v>2</c:v>
                </c:pt>
                <c:pt idx="1">
                  <c:v>18</c:v>
                </c:pt>
                <c:pt idx="2">
                  <c:v>36</c:v>
                </c:pt>
                <c:pt idx="3">
                  <c:v>32</c:v>
                </c:pt>
                <c:pt idx="4">
                  <c:v>12</c:v>
                </c:pt>
              </c:numCache>
            </c:numRef>
          </c:val>
          <c:extLst>
            <c:ext xmlns:c16="http://schemas.microsoft.com/office/drawing/2014/chart" uri="{C3380CC4-5D6E-409C-BE32-E72D297353CC}">
              <c16:uniqueId val="{0000000A-F1D0-4A2E-AC47-BA85F9D7A14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sz="1600"/>
      </a:pPr>
      <a:endParaRPr lang="fr-FR"/>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FFE3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138-4199-A917-00FA26E6F2BD}"/>
              </c:ext>
            </c:extLst>
          </c:dPt>
          <c:dPt>
            <c:idx val="1"/>
            <c:bubble3D val="0"/>
            <c:spPr>
              <a:solidFill>
                <a:srgbClr val="003CC8"/>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138-4199-A917-00FA26E6F2BD}"/>
              </c:ext>
            </c:extLst>
          </c:dPt>
          <c:dPt>
            <c:idx val="2"/>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138-4199-A917-00FA26E6F2BD}"/>
              </c:ext>
            </c:extLst>
          </c:dPt>
          <c:dLbls>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8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Feuil1!$E$49:$E$51</c:f>
              <c:strCache>
                <c:ptCount val="3"/>
                <c:pt idx="0">
                  <c:v>Oui</c:v>
                </c:pt>
                <c:pt idx="1">
                  <c:v>Non</c:v>
                </c:pt>
                <c:pt idx="2">
                  <c:v>En cours</c:v>
                </c:pt>
              </c:strCache>
            </c:strRef>
          </c:cat>
          <c:val>
            <c:numRef>
              <c:f>Feuil1!$F$49:$F$51</c:f>
              <c:numCache>
                <c:formatCode>General</c:formatCode>
                <c:ptCount val="3"/>
                <c:pt idx="0">
                  <c:v>19</c:v>
                </c:pt>
                <c:pt idx="1">
                  <c:v>23</c:v>
                </c:pt>
                <c:pt idx="2">
                  <c:v>35</c:v>
                </c:pt>
              </c:numCache>
            </c:numRef>
          </c:val>
          <c:extLst>
            <c:ext xmlns:c16="http://schemas.microsoft.com/office/drawing/2014/chart" uri="{C3380CC4-5D6E-409C-BE32-E72D297353CC}">
              <c16:uniqueId val="{00000006-B138-4199-A917-00FA26E6F2BD}"/>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B138-4199-A917-00FA26E6F2B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A-B138-4199-A917-00FA26E6F2B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B138-4199-A917-00FA26E6F2B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8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Feuil1!$E$49:$E$51</c:f>
              <c:strCache>
                <c:ptCount val="3"/>
                <c:pt idx="0">
                  <c:v>Oui</c:v>
                </c:pt>
                <c:pt idx="1">
                  <c:v>Non</c:v>
                </c:pt>
                <c:pt idx="2">
                  <c:v>En cours</c:v>
                </c:pt>
              </c:strCache>
            </c:strRef>
          </c:cat>
          <c:val>
            <c:numRef>
              <c:f>Feuil1!$G$49:$G$51</c:f>
              <c:numCache>
                <c:formatCode>0.00%</c:formatCode>
                <c:ptCount val="3"/>
                <c:pt idx="0">
                  <c:v>0.247</c:v>
                </c:pt>
                <c:pt idx="1">
                  <c:v>0.29899999999999999</c:v>
                </c:pt>
                <c:pt idx="2">
                  <c:v>0.45500000000000002</c:v>
                </c:pt>
              </c:numCache>
            </c:numRef>
          </c:val>
          <c:extLst>
            <c:ext xmlns:c16="http://schemas.microsoft.com/office/drawing/2014/chart" uri="{C3380CC4-5D6E-409C-BE32-E72D297353CC}">
              <c16:uniqueId val="{0000000D-B138-4199-A917-00FA26E6F2B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Feuil2!$A$19</c:f>
              <c:strCache>
                <c:ptCount val="1"/>
                <c:pt idx="0">
                  <c:v>Des étudiant.e.s (projet professionne, négociation de salaire, etc.)</c:v>
                </c:pt>
              </c:strCache>
            </c:strRef>
          </c:tx>
          <c:spPr>
            <a:solidFill>
              <a:srgbClr val="0067F4"/>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Feuil2!$B$18:$D$18</c:f>
              <c:strCache>
                <c:ptCount val="3"/>
                <c:pt idx="0">
                  <c:v>Oui</c:v>
                </c:pt>
                <c:pt idx="1">
                  <c:v>Non</c:v>
                </c:pt>
                <c:pt idx="2">
                  <c:v>Ne sait pas</c:v>
                </c:pt>
              </c:strCache>
            </c:strRef>
          </c:cat>
          <c:val>
            <c:numRef>
              <c:f>Feuil2!$B$19:$D$19</c:f>
              <c:numCache>
                <c:formatCode>0.00%</c:formatCode>
                <c:ptCount val="3"/>
                <c:pt idx="0">
                  <c:v>0.33800000000000002</c:v>
                </c:pt>
                <c:pt idx="1">
                  <c:v>0.40300000000000002</c:v>
                </c:pt>
                <c:pt idx="2" formatCode="0%">
                  <c:v>0.13</c:v>
                </c:pt>
              </c:numCache>
            </c:numRef>
          </c:val>
          <c:extLst>
            <c:ext xmlns:c16="http://schemas.microsoft.com/office/drawing/2014/chart" uri="{C3380CC4-5D6E-409C-BE32-E72D297353CC}">
              <c16:uniqueId val="{00000000-EB05-4A9B-82E6-8B83EC09E7AC}"/>
            </c:ext>
          </c:extLst>
        </c:ser>
        <c:ser>
          <c:idx val="1"/>
          <c:order val="1"/>
          <c:tx>
            <c:strRef>
              <c:f>Feuil2!$A$20</c:f>
              <c:strCache>
                <c:ptCount val="1"/>
                <c:pt idx="0">
                  <c:v>Des apprenant.e.s de formation continue (lutte contre les inégalités de genre et le plafond de verre, gestion de carrière, etc.)</c:v>
                </c:pt>
              </c:strCache>
            </c:strRef>
          </c:tx>
          <c:spPr>
            <a:solidFill>
              <a:srgbClr val="FF091E"/>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Feuil2!$B$18:$D$18</c:f>
              <c:strCache>
                <c:ptCount val="3"/>
                <c:pt idx="0">
                  <c:v>Oui</c:v>
                </c:pt>
                <c:pt idx="1">
                  <c:v>Non</c:v>
                </c:pt>
                <c:pt idx="2">
                  <c:v>Ne sait pas</c:v>
                </c:pt>
              </c:strCache>
            </c:strRef>
          </c:cat>
          <c:val>
            <c:numRef>
              <c:f>Feuil2!$B$20:$D$20</c:f>
              <c:numCache>
                <c:formatCode>0.00%</c:formatCode>
                <c:ptCount val="3"/>
                <c:pt idx="0">
                  <c:v>7.8E-2</c:v>
                </c:pt>
                <c:pt idx="1">
                  <c:v>0.51900000000000002</c:v>
                </c:pt>
                <c:pt idx="2">
                  <c:v>0.221</c:v>
                </c:pt>
              </c:numCache>
            </c:numRef>
          </c:val>
          <c:extLst>
            <c:ext xmlns:c16="http://schemas.microsoft.com/office/drawing/2014/chart" uri="{C3380CC4-5D6E-409C-BE32-E72D297353CC}">
              <c16:uniqueId val="{00000001-EB05-4A9B-82E6-8B83EC09E7AC}"/>
            </c:ext>
          </c:extLst>
        </c:ser>
        <c:ser>
          <c:idx val="2"/>
          <c:order val="2"/>
          <c:tx>
            <c:strRef>
              <c:f>Feuil2!$A$21</c:f>
              <c:strCache>
                <c:ptCount val="1"/>
                <c:pt idx="0">
                  <c:v>Du personnel salarié (lutte contre les inégalités de genre et le plafond de verre, gestion de carrière, etc.)</c:v>
                </c:pt>
              </c:strCache>
            </c:strRef>
          </c:tx>
          <c:spPr>
            <a:solidFill>
              <a:srgbClr val="FFE300"/>
            </a:solidFill>
            <a:ln w="9525" cap="flat" cmpd="sng" algn="ctr">
              <a:solidFill>
                <a:schemeClr val="lt1">
                  <a:alpha val="50000"/>
                </a:schemeClr>
              </a:solidFill>
              <a:round/>
            </a:ln>
            <a:effectLst/>
          </c:spPr>
          <c:invertIfNegative val="0"/>
          <c:dLbls>
            <c:dLbl>
              <c:idx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6-EB05-4A9B-82E6-8B83EC09E7AC}"/>
                </c:ext>
              </c:extLst>
            </c:dLbl>
            <c:dLbl>
              <c:idx val="1"/>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5-EB05-4A9B-82E6-8B83EC09E7AC}"/>
                </c:ext>
              </c:extLst>
            </c:dLbl>
            <c:dLbl>
              <c:idx val="2"/>
              <c:tx>
                <c:rich>
                  <a:bodyPr/>
                  <a:lstStyle/>
                  <a:p>
                    <a:fld id="{6EEB2ACD-14B5-4BBD-B55A-1E4F0D5849B4}" type="VALUE">
                      <a:rPr lang="en-US">
                        <a:solidFill>
                          <a:schemeClr val="tx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B05-4A9B-82E6-8B83EC09E7AC}"/>
                </c:ext>
              </c:extLst>
            </c:dLbl>
            <c:spPr>
              <a:noFill/>
              <a:ln>
                <a:noFill/>
              </a:ln>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Feuil2!$B$18:$D$18</c:f>
              <c:strCache>
                <c:ptCount val="3"/>
                <c:pt idx="0">
                  <c:v>Oui</c:v>
                </c:pt>
                <c:pt idx="1">
                  <c:v>Non</c:v>
                </c:pt>
                <c:pt idx="2">
                  <c:v>Ne sait pas</c:v>
                </c:pt>
              </c:strCache>
            </c:strRef>
          </c:cat>
          <c:val>
            <c:numRef>
              <c:f>Feuil2!$B$21:$D$21</c:f>
              <c:numCache>
                <c:formatCode>0.00%</c:formatCode>
                <c:ptCount val="3"/>
                <c:pt idx="0">
                  <c:v>6.5000000000000002E-2</c:v>
                </c:pt>
                <c:pt idx="1">
                  <c:v>0.64900000000000002</c:v>
                </c:pt>
                <c:pt idx="2">
                  <c:v>0.14299999999999999</c:v>
                </c:pt>
              </c:numCache>
            </c:numRef>
          </c:val>
          <c:extLst>
            <c:ext xmlns:c16="http://schemas.microsoft.com/office/drawing/2014/chart" uri="{C3380CC4-5D6E-409C-BE32-E72D297353CC}">
              <c16:uniqueId val="{00000002-EB05-4A9B-82E6-8B83EC09E7AC}"/>
            </c:ext>
          </c:extLst>
        </c:ser>
        <c:dLbls>
          <c:dLblPos val="ctr"/>
          <c:showLegendKey val="0"/>
          <c:showVal val="1"/>
          <c:showCatName val="0"/>
          <c:showSerName val="0"/>
          <c:showPercent val="0"/>
          <c:showBubbleSize val="0"/>
        </c:dLbls>
        <c:gapWidth val="150"/>
        <c:overlap val="100"/>
        <c:axId val="2066936143"/>
        <c:axId val="2066937807"/>
      </c:barChart>
      <c:catAx>
        <c:axId val="2066936143"/>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none" baseline="0">
                <a:solidFill>
                  <a:schemeClr val="dk1">
                    <a:lumMod val="75000"/>
                    <a:lumOff val="25000"/>
                  </a:schemeClr>
                </a:solidFill>
                <a:latin typeface="+mn-lt"/>
                <a:ea typeface="+mn-ea"/>
                <a:cs typeface="+mn-cs"/>
              </a:defRPr>
            </a:pPr>
            <a:endParaRPr lang="fr-FR"/>
          </a:p>
        </c:txPr>
        <c:crossAx val="2066937807"/>
        <c:crosses val="autoZero"/>
        <c:auto val="1"/>
        <c:lblAlgn val="ctr"/>
        <c:lblOffset val="100"/>
        <c:noMultiLvlLbl val="0"/>
      </c:catAx>
      <c:valAx>
        <c:axId val="2066937807"/>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2066936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sz="1200"/>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Feuil2!$B$41</c:f>
              <c:strCache>
                <c:ptCount val="1"/>
                <c:pt idx="0">
                  <c:v>Non-réponse</c:v>
                </c:pt>
              </c:strCache>
            </c:strRef>
          </c:tx>
          <c:spPr>
            <a:solidFill>
              <a:srgbClr val="0067F4"/>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Feuil2!$A$42:$A$44</c:f>
              <c:strCache>
                <c:ptCount val="3"/>
                <c:pt idx="0">
                  <c:v>Des étudiant.e.s (projet professionne, négociation de salaire, etc.)</c:v>
                </c:pt>
                <c:pt idx="1">
                  <c:v>Des apprenant.e.s de formation continue (lutte contre les inégalités de genre et le plafond de verre, gestion de carrière, etc.)</c:v>
                </c:pt>
                <c:pt idx="2">
                  <c:v>Du personnel salarié (lutte contre les inégalités de genre et le plafond de verre, gestion de carrière, etc.)</c:v>
                </c:pt>
              </c:strCache>
            </c:strRef>
          </c:cat>
          <c:val>
            <c:numRef>
              <c:f>Feuil2!$B$42:$B$44</c:f>
              <c:numCache>
                <c:formatCode>0.00%</c:formatCode>
                <c:ptCount val="3"/>
                <c:pt idx="0" formatCode="0%">
                  <c:v>0.13</c:v>
                </c:pt>
                <c:pt idx="1">
                  <c:v>0.182</c:v>
                </c:pt>
                <c:pt idx="2">
                  <c:v>0.14299999999999999</c:v>
                </c:pt>
              </c:numCache>
            </c:numRef>
          </c:val>
          <c:extLst>
            <c:ext xmlns:c16="http://schemas.microsoft.com/office/drawing/2014/chart" uri="{C3380CC4-5D6E-409C-BE32-E72D297353CC}">
              <c16:uniqueId val="{00000000-33F0-44C3-B19D-2DD784506823}"/>
            </c:ext>
          </c:extLst>
        </c:ser>
        <c:ser>
          <c:idx val="1"/>
          <c:order val="1"/>
          <c:tx>
            <c:strRef>
              <c:f>Feuil2!$C$41</c:f>
              <c:strCache>
                <c:ptCount val="1"/>
                <c:pt idx="0">
                  <c:v>Oui</c:v>
                </c:pt>
              </c:strCache>
            </c:strRef>
          </c:tx>
          <c:spPr>
            <a:solidFill>
              <a:srgbClr val="FF091E"/>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Feuil2!$A$42:$A$44</c:f>
              <c:strCache>
                <c:ptCount val="3"/>
                <c:pt idx="0">
                  <c:v>Des étudiant.e.s (projet professionne, négociation de salaire, etc.)</c:v>
                </c:pt>
                <c:pt idx="1">
                  <c:v>Des apprenant.e.s de formation continue (lutte contre les inégalités de genre et le plafond de verre, gestion de carrière, etc.)</c:v>
                </c:pt>
                <c:pt idx="2">
                  <c:v>Du personnel salarié (lutte contre les inégalités de genre et le plafond de verre, gestion de carrière, etc.)</c:v>
                </c:pt>
              </c:strCache>
            </c:strRef>
          </c:cat>
          <c:val>
            <c:numRef>
              <c:f>Feuil2!$C$42:$C$44</c:f>
              <c:numCache>
                <c:formatCode>0.00%</c:formatCode>
                <c:ptCount val="3"/>
                <c:pt idx="0">
                  <c:v>0.33800000000000002</c:v>
                </c:pt>
                <c:pt idx="1">
                  <c:v>7.8E-2</c:v>
                </c:pt>
                <c:pt idx="2">
                  <c:v>6.5000000000000002E-2</c:v>
                </c:pt>
              </c:numCache>
            </c:numRef>
          </c:val>
          <c:extLst>
            <c:ext xmlns:c16="http://schemas.microsoft.com/office/drawing/2014/chart" uri="{C3380CC4-5D6E-409C-BE32-E72D297353CC}">
              <c16:uniqueId val="{00000001-33F0-44C3-B19D-2DD784506823}"/>
            </c:ext>
          </c:extLst>
        </c:ser>
        <c:ser>
          <c:idx val="2"/>
          <c:order val="2"/>
          <c:tx>
            <c:strRef>
              <c:f>Feuil2!$D$41</c:f>
              <c:strCache>
                <c:ptCount val="1"/>
                <c:pt idx="0">
                  <c:v>Non</c:v>
                </c:pt>
              </c:strCache>
            </c:strRef>
          </c:tx>
          <c:spPr>
            <a:solidFill>
              <a:srgbClr val="FFE10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Feuil2!$A$42:$A$44</c:f>
              <c:strCache>
                <c:ptCount val="3"/>
                <c:pt idx="0">
                  <c:v>Des étudiant.e.s (projet professionne, négociation de salaire, etc.)</c:v>
                </c:pt>
                <c:pt idx="1">
                  <c:v>Des apprenant.e.s de formation continue (lutte contre les inégalités de genre et le plafond de verre, gestion de carrière, etc.)</c:v>
                </c:pt>
                <c:pt idx="2">
                  <c:v>Du personnel salarié (lutte contre les inégalités de genre et le plafond de verre, gestion de carrière, etc.)</c:v>
                </c:pt>
              </c:strCache>
            </c:strRef>
          </c:cat>
          <c:val>
            <c:numRef>
              <c:f>Feuil2!$D$42:$D$44</c:f>
              <c:numCache>
                <c:formatCode>0.00%</c:formatCode>
                <c:ptCount val="3"/>
                <c:pt idx="0">
                  <c:v>0.40300000000000002</c:v>
                </c:pt>
                <c:pt idx="1">
                  <c:v>0.51900000000000002</c:v>
                </c:pt>
                <c:pt idx="2">
                  <c:v>0.64900000000000002</c:v>
                </c:pt>
              </c:numCache>
            </c:numRef>
          </c:val>
          <c:extLst>
            <c:ext xmlns:c16="http://schemas.microsoft.com/office/drawing/2014/chart" uri="{C3380CC4-5D6E-409C-BE32-E72D297353CC}">
              <c16:uniqueId val="{00000002-33F0-44C3-B19D-2DD784506823}"/>
            </c:ext>
          </c:extLst>
        </c:ser>
        <c:ser>
          <c:idx val="3"/>
          <c:order val="3"/>
          <c:tx>
            <c:strRef>
              <c:f>Feuil2!$E$41</c:f>
              <c:strCache>
                <c:ptCount val="1"/>
                <c:pt idx="0">
                  <c:v>Ne sait pas</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Feuil2!$A$42:$A$44</c:f>
              <c:strCache>
                <c:ptCount val="3"/>
                <c:pt idx="0">
                  <c:v>Des étudiant.e.s (projet professionne, négociation de salaire, etc.)</c:v>
                </c:pt>
                <c:pt idx="1">
                  <c:v>Des apprenant.e.s de formation continue (lutte contre les inégalités de genre et le plafond de verre, gestion de carrière, etc.)</c:v>
                </c:pt>
                <c:pt idx="2">
                  <c:v>Du personnel salarié (lutte contre les inégalités de genre et le plafond de verre, gestion de carrière, etc.)</c:v>
                </c:pt>
              </c:strCache>
            </c:strRef>
          </c:cat>
          <c:val>
            <c:numRef>
              <c:f>Feuil2!$E$42:$E$44</c:f>
              <c:numCache>
                <c:formatCode>0.00%</c:formatCode>
                <c:ptCount val="3"/>
                <c:pt idx="0" formatCode="0%">
                  <c:v>0.13</c:v>
                </c:pt>
                <c:pt idx="1">
                  <c:v>0.221</c:v>
                </c:pt>
                <c:pt idx="2">
                  <c:v>0.14299999999999999</c:v>
                </c:pt>
              </c:numCache>
            </c:numRef>
          </c:val>
          <c:extLst>
            <c:ext xmlns:c16="http://schemas.microsoft.com/office/drawing/2014/chart" uri="{C3380CC4-5D6E-409C-BE32-E72D297353CC}">
              <c16:uniqueId val="{00000003-33F0-44C3-B19D-2DD784506823}"/>
            </c:ext>
          </c:extLst>
        </c:ser>
        <c:dLbls>
          <c:dLblPos val="ctr"/>
          <c:showLegendKey val="0"/>
          <c:showVal val="1"/>
          <c:showCatName val="0"/>
          <c:showSerName val="0"/>
          <c:showPercent val="0"/>
          <c:showBubbleSize val="0"/>
        </c:dLbls>
        <c:gapWidth val="150"/>
        <c:overlap val="100"/>
        <c:axId val="886092831"/>
        <c:axId val="886091999"/>
      </c:barChart>
      <c:catAx>
        <c:axId val="8860928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fr-FR"/>
          </a:p>
        </c:txPr>
        <c:crossAx val="886091999"/>
        <c:crosses val="autoZero"/>
        <c:auto val="1"/>
        <c:lblAlgn val="ctr"/>
        <c:lblOffset val="100"/>
        <c:noMultiLvlLbl val="0"/>
      </c:catAx>
      <c:valAx>
        <c:axId val="88609199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886092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0.94675</cdr:x>
      <cdr:y>0.05108</cdr:y>
    </cdr:from>
    <cdr:to>
      <cdr:x>0.94675</cdr:x>
      <cdr:y>1</cdr:y>
    </cdr:to>
    <cdr:cxnSp macro="">
      <cdr:nvCxnSpPr>
        <cdr:cNvPr id="3" name="Connecteur droit 2">
          <a:extLst xmlns:a="http://schemas.openxmlformats.org/drawingml/2006/main">
            <a:ext uri="{FF2B5EF4-FFF2-40B4-BE49-F238E27FC236}">
              <a16:creationId xmlns:a16="http://schemas.microsoft.com/office/drawing/2014/main" id="{A30B94C4-3930-494C-BD8F-20258980AB5C}"/>
            </a:ext>
          </a:extLst>
        </cdr:cNvPr>
        <cdr:cNvCxnSpPr/>
      </cdr:nvCxnSpPr>
      <cdr:spPr>
        <a:xfrm xmlns:a="http://schemas.openxmlformats.org/drawingml/2006/main">
          <a:off x="6665976" y="237744"/>
          <a:ext cx="0" cy="4416552"/>
        </a:xfrm>
        <a:prstGeom xmlns:a="http://schemas.openxmlformats.org/drawingml/2006/main" prst="line">
          <a:avLst/>
        </a:prstGeom>
        <a:ln xmlns:a="http://schemas.openxmlformats.org/drawingml/2006/main">
          <a:solidFill>
            <a:srgbClr val="FF091E"/>
          </a:solidFill>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3A9B5D1-2C80-D44A-982A-1D954D29511D}"/>
              </a:ext>
            </a:extLst>
          </p:cNvPr>
          <p:cNvSpPr>
            <a:spLocks noGrp="1"/>
          </p:cNvSpPr>
          <p:nvPr>
            <p:ph type="hdr" sz="quarter"/>
          </p:nvPr>
        </p:nvSpPr>
        <p:spPr>
          <a:xfrm>
            <a:off x="1" y="0"/>
            <a:ext cx="2950475" cy="498772"/>
          </a:xfrm>
          <a:prstGeom prst="rect">
            <a:avLst/>
          </a:prstGeom>
        </p:spPr>
        <p:txBody>
          <a:bodyPr vert="horz" lIns="91422" tIns="45711" rIns="91422" bIns="45711"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3E0F02D-4F2A-AD44-8182-D07E47EF20AA}"/>
              </a:ext>
            </a:extLst>
          </p:cNvPr>
          <p:cNvSpPr>
            <a:spLocks noGrp="1"/>
          </p:cNvSpPr>
          <p:nvPr>
            <p:ph type="dt" sz="quarter" idx="1"/>
          </p:nvPr>
        </p:nvSpPr>
        <p:spPr>
          <a:xfrm>
            <a:off x="3856738" y="0"/>
            <a:ext cx="2950475" cy="498772"/>
          </a:xfrm>
          <a:prstGeom prst="rect">
            <a:avLst/>
          </a:prstGeom>
        </p:spPr>
        <p:txBody>
          <a:bodyPr vert="horz" lIns="91422" tIns="45711" rIns="91422" bIns="45711" rtlCol="0"/>
          <a:lstStyle>
            <a:lvl1pPr algn="r">
              <a:defRPr sz="1200"/>
            </a:lvl1pPr>
          </a:lstStyle>
          <a:p>
            <a:fld id="{4DF6F3F5-CE73-7F4A-B70F-E91E8B5B2DDB}" type="datetimeFigureOut">
              <a:rPr lang="fr-FR" smtClean="0"/>
              <a:t>05/02/2021</a:t>
            </a:fld>
            <a:endParaRPr lang="fr-FR"/>
          </a:p>
        </p:txBody>
      </p:sp>
      <p:sp>
        <p:nvSpPr>
          <p:cNvPr id="4" name="Espace réservé du pied de page 3">
            <a:extLst>
              <a:ext uri="{FF2B5EF4-FFF2-40B4-BE49-F238E27FC236}">
                <a16:creationId xmlns:a16="http://schemas.microsoft.com/office/drawing/2014/main" id="{33F89BF3-A1DE-AD41-AB62-E764D030DD34}"/>
              </a:ext>
            </a:extLst>
          </p:cNvPr>
          <p:cNvSpPr>
            <a:spLocks noGrp="1"/>
          </p:cNvSpPr>
          <p:nvPr>
            <p:ph type="ftr" sz="quarter" idx="2"/>
          </p:nvPr>
        </p:nvSpPr>
        <p:spPr>
          <a:xfrm>
            <a:off x="1" y="9442154"/>
            <a:ext cx="2950475" cy="498771"/>
          </a:xfrm>
          <a:prstGeom prst="rect">
            <a:avLst/>
          </a:prstGeom>
        </p:spPr>
        <p:txBody>
          <a:bodyPr vert="horz" lIns="91422" tIns="45711" rIns="91422" bIns="45711"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633785A-D437-DB4A-AA8E-4191D6240671}"/>
              </a:ext>
            </a:extLst>
          </p:cNvPr>
          <p:cNvSpPr>
            <a:spLocks noGrp="1"/>
          </p:cNvSpPr>
          <p:nvPr>
            <p:ph type="sldNum" sz="quarter" idx="3"/>
          </p:nvPr>
        </p:nvSpPr>
        <p:spPr>
          <a:xfrm>
            <a:off x="3856738" y="9442154"/>
            <a:ext cx="2950475" cy="498771"/>
          </a:xfrm>
          <a:prstGeom prst="rect">
            <a:avLst/>
          </a:prstGeom>
        </p:spPr>
        <p:txBody>
          <a:bodyPr vert="horz" lIns="91422" tIns="45711" rIns="91422" bIns="45711" rtlCol="0" anchor="b"/>
          <a:lstStyle>
            <a:lvl1pPr algn="r">
              <a:defRPr sz="1200"/>
            </a:lvl1pPr>
          </a:lstStyle>
          <a:p>
            <a:fld id="{6C617648-79BF-D54D-8C24-D6BB7A9F775F}" type="slidenum">
              <a:rPr lang="fr-FR" smtClean="0"/>
              <a:t>‹N°›</a:t>
            </a:fld>
            <a:endParaRPr lang="fr-FR"/>
          </a:p>
        </p:txBody>
      </p:sp>
    </p:spTree>
    <p:extLst>
      <p:ext uri="{BB962C8B-B14F-4D97-AF65-F5344CB8AC3E}">
        <p14:creationId xmlns:p14="http://schemas.microsoft.com/office/powerpoint/2010/main" val="3964757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50475" cy="498772"/>
          </a:xfrm>
          <a:prstGeom prst="rect">
            <a:avLst/>
          </a:prstGeom>
        </p:spPr>
        <p:txBody>
          <a:bodyPr vert="horz" lIns="91422" tIns="45711" rIns="91422" bIns="45711" rtlCol="0"/>
          <a:lstStyle>
            <a:lvl1pPr algn="l">
              <a:defRPr sz="1200"/>
            </a:lvl1pPr>
          </a:lstStyle>
          <a:p>
            <a:endParaRPr lang="fr-FR"/>
          </a:p>
        </p:txBody>
      </p:sp>
      <p:sp>
        <p:nvSpPr>
          <p:cNvPr id="3" name="Espace réservé de la date 2"/>
          <p:cNvSpPr>
            <a:spLocks noGrp="1"/>
          </p:cNvSpPr>
          <p:nvPr>
            <p:ph type="dt" idx="1"/>
          </p:nvPr>
        </p:nvSpPr>
        <p:spPr>
          <a:xfrm>
            <a:off x="3856738" y="0"/>
            <a:ext cx="2950475" cy="498772"/>
          </a:xfrm>
          <a:prstGeom prst="rect">
            <a:avLst/>
          </a:prstGeom>
        </p:spPr>
        <p:txBody>
          <a:bodyPr vert="horz" lIns="91422" tIns="45711" rIns="91422" bIns="45711" rtlCol="0"/>
          <a:lstStyle>
            <a:lvl1pPr algn="r">
              <a:defRPr sz="1200"/>
            </a:lvl1pPr>
          </a:lstStyle>
          <a:p>
            <a:fld id="{428AB129-2D1A-4B0F-B517-2E764A126AD4}" type="datetimeFigureOut">
              <a:rPr lang="fr-FR" smtClean="0"/>
              <a:t>05/02/2021</a:t>
            </a:fld>
            <a:endParaRPr lang="fr-FR"/>
          </a:p>
        </p:txBody>
      </p:sp>
      <p:sp>
        <p:nvSpPr>
          <p:cNvPr id="4" name="Espace réservé de l'image des diapositives 3"/>
          <p:cNvSpPr>
            <a:spLocks noGrp="1" noRot="1" noChangeAspect="1"/>
          </p:cNvSpPr>
          <p:nvPr>
            <p:ph type="sldImg" idx="2"/>
          </p:nvPr>
        </p:nvSpPr>
        <p:spPr>
          <a:xfrm>
            <a:off x="422275" y="1243013"/>
            <a:ext cx="5964238" cy="3355975"/>
          </a:xfrm>
          <a:prstGeom prst="rect">
            <a:avLst/>
          </a:prstGeom>
          <a:noFill/>
          <a:ln w="12700">
            <a:solidFill>
              <a:prstClr val="black"/>
            </a:solidFill>
          </a:ln>
        </p:spPr>
        <p:txBody>
          <a:bodyPr vert="horz" lIns="91422" tIns="45711" rIns="91422" bIns="45711" rtlCol="0" anchor="ctr"/>
          <a:lstStyle/>
          <a:p>
            <a:endParaRPr lang="fr-FR"/>
          </a:p>
        </p:txBody>
      </p:sp>
      <p:sp>
        <p:nvSpPr>
          <p:cNvPr id="5" name="Espace réservé des notes 4"/>
          <p:cNvSpPr>
            <a:spLocks noGrp="1"/>
          </p:cNvSpPr>
          <p:nvPr>
            <p:ph type="body" sz="quarter" idx="3"/>
          </p:nvPr>
        </p:nvSpPr>
        <p:spPr>
          <a:xfrm>
            <a:off x="680879" y="4784071"/>
            <a:ext cx="5447030" cy="3914239"/>
          </a:xfrm>
          <a:prstGeom prst="rect">
            <a:avLst/>
          </a:prstGeom>
        </p:spPr>
        <p:txBody>
          <a:bodyPr vert="horz" lIns="91422" tIns="45711" rIns="91422" bIns="45711"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42154"/>
            <a:ext cx="2950475" cy="498771"/>
          </a:xfrm>
          <a:prstGeom prst="rect">
            <a:avLst/>
          </a:prstGeom>
        </p:spPr>
        <p:txBody>
          <a:bodyPr vert="horz" lIns="91422" tIns="45711" rIns="91422" bIns="4571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6738" y="9442154"/>
            <a:ext cx="2950475" cy="498771"/>
          </a:xfrm>
          <a:prstGeom prst="rect">
            <a:avLst/>
          </a:prstGeom>
        </p:spPr>
        <p:txBody>
          <a:bodyPr vert="horz" lIns="91422" tIns="45711" rIns="91422" bIns="45711" rtlCol="0" anchor="b"/>
          <a:lstStyle>
            <a:lvl1pPr algn="r">
              <a:defRPr sz="1200"/>
            </a:lvl1pPr>
          </a:lstStyle>
          <a:p>
            <a:fld id="{0313DD95-D4F7-49BB-A298-AAAC8C982AF0}" type="slidenum">
              <a:rPr lang="fr-FR" smtClean="0"/>
              <a:t>‹N°›</a:t>
            </a:fld>
            <a:endParaRPr lang="fr-FR"/>
          </a:p>
        </p:txBody>
      </p:sp>
    </p:spTree>
    <p:extLst>
      <p:ext uri="{BB962C8B-B14F-4D97-AF65-F5344CB8AC3E}">
        <p14:creationId xmlns:p14="http://schemas.microsoft.com/office/powerpoint/2010/main" val="3290916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1</a:t>
            </a:fld>
            <a:endParaRPr lang="fr-FR" dirty="0"/>
          </a:p>
        </p:txBody>
      </p:sp>
    </p:spTree>
    <p:extLst>
      <p:ext uri="{BB962C8B-B14F-4D97-AF65-F5344CB8AC3E}">
        <p14:creationId xmlns:p14="http://schemas.microsoft.com/office/powerpoint/2010/main" val="368106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Base</a:t>
            </a:r>
            <a:r>
              <a:rPr lang="fr-FR" baseline="0"/>
              <a:t> de calcul 216 établissements membres de la CGE en France sur un total de 229</a:t>
            </a:r>
            <a:endParaRPr lang="fr-FR" baseline="0"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10</a:t>
            </a:fld>
            <a:endParaRPr lang="fr-FR" dirty="0"/>
          </a:p>
        </p:txBody>
      </p:sp>
    </p:spTree>
    <p:extLst>
      <p:ext uri="{BB962C8B-B14F-4D97-AF65-F5344CB8AC3E}">
        <p14:creationId xmlns:p14="http://schemas.microsoft.com/office/powerpoint/2010/main" val="2274409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11</a:t>
            </a:fld>
            <a:endParaRPr lang="fr-FR" dirty="0"/>
          </a:p>
        </p:txBody>
      </p:sp>
    </p:spTree>
    <p:extLst>
      <p:ext uri="{BB962C8B-B14F-4D97-AF65-F5344CB8AC3E}">
        <p14:creationId xmlns:p14="http://schemas.microsoft.com/office/powerpoint/2010/main" val="848713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57117"/>
            <a:r>
              <a:rPr lang="fr-FR" sz="1400" b="1" dirty="0">
                <a:solidFill>
                  <a:srgbClr val="FF091E"/>
                </a:solidFill>
              </a:rPr>
              <a:t>Statistiques 2019 :</a:t>
            </a:r>
          </a:p>
          <a:p>
            <a:pPr marL="715820" indent="-358703">
              <a:buFont typeface="Wingdings" panose="05000000000000000000" pitchFamily="2" charset="2"/>
              <a:buChar char="§"/>
            </a:pPr>
            <a:r>
              <a:rPr lang="fr-FR" sz="1400" b="1" dirty="0">
                <a:solidFill>
                  <a:srgbClr val="FF091E"/>
                </a:solidFill>
              </a:rPr>
              <a:t>138 447 </a:t>
            </a:r>
            <a:r>
              <a:rPr lang="fr-FR" dirty="0"/>
              <a:t>étudiants en formation initiale</a:t>
            </a:r>
          </a:p>
          <a:p>
            <a:pPr marL="715820" indent="-358703">
              <a:buFont typeface="Wingdings" panose="05000000000000000000" pitchFamily="2" charset="2"/>
              <a:buChar char="§"/>
            </a:pPr>
            <a:r>
              <a:rPr lang="fr-FR" sz="1400" b="1" dirty="0">
                <a:solidFill>
                  <a:srgbClr val="FF091E"/>
                </a:solidFill>
              </a:rPr>
              <a:t>21 035 </a:t>
            </a:r>
            <a:r>
              <a:rPr lang="fr-FR" dirty="0"/>
              <a:t>étudiants en formation continue</a:t>
            </a:r>
          </a:p>
          <a:p>
            <a:pPr marL="715820" indent="-358703">
              <a:buFont typeface="Wingdings" panose="05000000000000000000" pitchFamily="2" charset="2"/>
              <a:buChar char="§"/>
            </a:pPr>
            <a:r>
              <a:rPr lang="fr-FR" sz="1400" b="1" dirty="0">
                <a:solidFill>
                  <a:srgbClr val="FF091E"/>
                </a:solidFill>
              </a:rPr>
              <a:t>20 041 </a:t>
            </a:r>
            <a:r>
              <a:rPr lang="fr-FR" dirty="0"/>
              <a:t>salariés </a:t>
            </a:r>
          </a:p>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12</a:t>
            </a:fld>
            <a:endParaRPr lang="fr-FR" dirty="0"/>
          </a:p>
        </p:txBody>
      </p:sp>
    </p:spTree>
    <p:extLst>
      <p:ext uri="{BB962C8B-B14F-4D97-AF65-F5344CB8AC3E}">
        <p14:creationId xmlns:p14="http://schemas.microsoft.com/office/powerpoint/2010/main" val="2384609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13</a:t>
            </a:fld>
            <a:endParaRPr lang="fr-FR" dirty="0"/>
          </a:p>
        </p:txBody>
      </p:sp>
    </p:spTree>
    <p:extLst>
      <p:ext uri="{BB962C8B-B14F-4D97-AF65-F5344CB8AC3E}">
        <p14:creationId xmlns:p14="http://schemas.microsoft.com/office/powerpoint/2010/main" val="3228819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14</a:t>
            </a:fld>
            <a:endParaRPr lang="fr-FR"/>
          </a:p>
        </p:txBody>
      </p:sp>
    </p:spTree>
    <p:extLst>
      <p:ext uri="{BB962C8B-B14F-4D97-AF65-F5344CB8AC3E}">
        <p14:creationId xmlns:p14="http://schemas.microsoft.com/office/powerpoint/2010/main" val="1008986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15</a:t>
            </a:fld>
            <a:endParaRPr lang="fr-FR"/>
          </a:p>
        </p:txBody>
      </p:sp>
    </p:spTree>
    <p:extLst>
      <p:ext uri="{BB962C8B-B14F-4D97-AF65-F5344CB8AC3E}">
        <p14:creationId xmlns:p14="http://schemas.microsoft.com/office/powerpoint/2010/main" val="3966461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16</a:t>
            </a:fld>
            <a:endParaRPr lang="fr-FR"/>
          </a:p>
        </p:txBody>
      </p:sp>
    </p:spTree>
    <p:extLst>
      <p:ext uri="{BB962C8B-B14F-4D97-AF65-F5344CB8AC3E}">
        <p14:creationId xmlns:p14="http://schemas.microsoft.com/office/powerpoint/2010/main" val="3355871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17</a:t>
            </a:fld>
            <a:endParaRPr lang="fr-FR"/>
          </a:p>
        </p:txBody>
      </p:sp>
    </p:spTree>
    <p:extLst>
      <p:ext uri="{BB962C8B-B14F-4D97-AF65-F5344CB8AC3E}">
        <p14:creationId xmlns:p14="http://schemas.microsoft.com/office/powerpoint/2010/main" val="3834989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18</a:t>
            </a:fld>
            <a:endParaRPr lang="fr-FR"/>
          </a:p>
        </p:txBody>
      </p:sp>
    </p:spTree>
    <p:extLst>
      <p:ext uri="{BB962C8B-B14F-4D97-AF65-F5344CB8AC3E}">
        <p14:creationId xmlns:p14="http://schemas.microsoft.com/office/powerpoint/2010/main" val="654907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Répartition des répondants</a:t>
            </a:r>
            <a:r>
              <a:rPr lang="fr-FR" baseline="0" dirty="0"/>
              <a:t> de l’enquête d’insertion 2020</a:t>
            </a:r>
          </a:p>
          <a:p>
            <a:r>
              <a:rPr lang="fr-FR" baseline="0" dirty="0"/>
              <a:t>Managers : % hommes et % de femmes</a:t>
            </a:r>
          </a:p>
          <a:p>
            <a:r>
              <a:rPr lang="fr-FR" baseline="0" dirty="0"/>
              <a:t>Ingénieurs : % hommes et % de femmes</a:t>
            </a:r>
          </a:p>
          <a:p>
            <a:endParaRPr lang="fr-FR" dirty="0"/>
          </a:p>
          <a:p>
            <a:r>
              <a:rPr lang="fr-FR" dirty="0"/>
              <a:t>Répartition des répondants</a:t>
            </a:r>
            <a:r>
              <a:rPr lang="fr-FR" baseline="0" dirty="0"/>
              <a:t> de l’enquête d’insertion 2019</a:t>
            </a:r>
          </a:p>
          <a:p>
            <a:r>
              <a:rPr lang="fr-FR" baseline="0" dirty="0"/>
              <a:t>Managers : 47,7 % hommes et 52,3% de femmes</a:t>
            </a:r>
          </a:p>
          <a:p>
            <a:r>
              <a:rPr lang="fr-FR" baseline="0" dirty="0"/>
              <a:t>Ingénieurs : 68,7 % hommes et 31,3% de femmes</a:t>
            </a:r>
          </a:p>
          <a:p>
            <a:endParaRPr lang="fr-FR" baseline="0" dirty="0"/>
          </a:p>
          <a:p>
            <a:r>
              <a:rPr lang="fr-FR" baseline="0" dirty="0"/>
              <a:t>Commentaire 2019s :</a:t>
            </a:r>
          </a:p>
          <a:p>
            <a:r>
              <a:rPr lang="fr-FR" baseline="0" dirty="0"/>
              <a:t>Les résultats sur les autres établissements sont montrent une plus forte représentation des femmes car pour 2019 les répondants à l’enquête sont à 100% des établissements « féminins » alors que l’année précédente 1/3 des établissements étaient « masculins »</a:t>
            </a:r>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19</a:t>
            </a:fld>
            <a:endParaRPr lang="fr-FR" dirty="0"/>
          </a:p>
        </p:txBody>
      </p:sp>
    </p:spTree>
    <p:extLst>
      <p:ext uri="{BB962C8B-B14F-4D97-AF65-F5344CB8AC3E}">
        <p14:creationId xmlns:p14="http://schemas.microsoft.com/office/powerpoint/2010/main" val="3187579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2</a:t>
            </a:fld>
            <a:endParaRPr lang="fr-FR"/>
          </a:p>
        </p:txBody>
      </p:sp>
    </p:spTree>
    <p:extLst>
      <p:ext uri="{BB962C8B-B14F-4D97-AF65-F5344CB8AC3E}">
        <p14:creationId xmlns:p14="http://schemas.microsoft.com/office/powerpoint/2010/main" val="1995564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Répartition des répondants</a:t>
            </a:r>
            <a:r>
              <a:rPr lang="fr-FR" baseline="0" dirty="0"/>
              <a:t> de l’enquête d’insertion 2020</a:t>
            </a:r>
          </a:p>
          <a:p>
            <a:r>
              <a:rPr lang="fr-FR" baseline="0" dirty="0"/>
              <a:t>Managers : % hommes et % de femmes</a:t>
            </a:r>
          </a:p>
          <a:p>
            <a:r>
              <a:rPr lang="fr-FR" baseline="0" dirty="0"/>
              <a:t>Ingénieurs : % hommes et % de femmes</a:t>
            </a:r>
          </a:p>
          <a:p>
            <a:endParaRPr lang="fr-FR" dirty="0"/>
          </a:p>
          <a:p>
            <a:r>
              <a:rPr lang="fr-FR" dirty="0"/>
              <a:t>Répartition des répondants</a:t>
            </a:r>
            <a:r>
              <a:rPr lang="fr-FR" baseline="0" dirty="0"/>
              <a:t> de l’enquête d’insertion 2019</a:t>
            </a:r>
          </a:p>
          <a:p>
            <a:r>
              <a:rPr lang="fr-FR" baseline="0" dirty="0"/>
              <a:t>Managers : 47,7 % hommes et 52,3% de femmes</a:t>
            </a:r>
          </a:p>
          <a:p>
            <a:r>
              <a:rPr lang="fr-FR" baseline="0" dirty="0"/>
              <a:t>Ingénieurs : 68,7 % hommes et 31,3% de femmes</a:t>
            </a:r>
          </a:p>
          <a:p>
            <a:endParaRPr lang="fr-FR" baseline="0" dirty="0"/>
          </a:p>
          <a:p>
            <a:r>
              <a:rPr lang="fr-FR" baseline="0" dirty="0"/>
              <a:t>Commentaire 2019s :</a:t>
            </a:r>
          </a:p>
          <a:p>
            <a:r>
              <a:rPr lang="fr-FR" baseline="0" dirty="0"/>
              <a:t>Les résultats sur les autres établissements sont montrent une plus forte représentation des femmes car pour 2019 les répondants à l’enquête sont à 100% des établissements « féminins » alors que l’année précédente 1/3 des établissements étaient « masculins »</a:t>
            </a:r>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20</a:t>
            </a:fld>
            <a:endParaRPr lang="fr-FR" dirty="0"/>
          </a:p>
        </p:txBody>
      </p:sp>
    </p:spTree>
    <p:extLst>
      <p:ext uri="{BB962C8B-B14F-4D97-AF65-F5344CB8AC3E}">
        <p14:creationId xmlns:p14="http://schemas.microsoft.com/office/powerpoint/2010/main" val="495803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Répartition des répondants</a:t>
            </a:r>
            <a:r>
              <a:rPr lang="fr-FR" baseline="0" dirty="0"/>
              <a:t> de l’enquête d’insertion 2020</a:t>
            </a:r>
          </a:p>
          <a:p>
            <a:r>
              <a:rPr lang="fr-FR" baseline="0" dirty="0"/>
              <a:t>Managers : % hommes et % de femmes</a:t>
            </a:r>
          </a:p>
          <a:p>
            <a:r>
              <a:rPr lang="fr-FR" baseline="0" dirty="0"/>
              <a:t>Ingénieurs : % hommes et % de femmes</a:t>
            </a:r>
          </a:p>
          <a:p>
            <a:endParaRPr lang="fr-FR" dirty="0"/>
          </a:p>
          <a:p>
            <a:r>
              <a:rPr lang="fr-FR" dirty="0"/>
              <a:t>Répartition des répondants</a:t>
            </a:r>
            <a:r>
              <a:rPr lang="fr-FR" baseline="0" dirty="0"/>
              <a:t> de l’enquête d’insertion 2019</a:t>
            </a:r>
          </a:p>
          <a:p>
            <a:r>
              <a:rPr lang="fr-FR" baseline="0" dirty="0"/>
              <a:t>Managers : 47,7 % hommes et 52,3% de femmes</a:t>
            </a:r>
          </a:p>
          <a:p>
            <a:r>
              <a:rPr lang="fr-FR" baseline="0" dirty="0"/>
              <a:t>Ingénieurs : 68,7 % hommes et 31,3% de femmes</a:t>
            </a:r>
          </a:p>
          <a:p>
            <a:endParaRPr lang="fr-FR" baseline="0" dirty="0"/>
          </a:p>
          <a:p>
            <a:r>
              <a:rPr lang="fr-FR" baseline="0" dirty="0"/>
              <a:t>Commentaire 2019s :</a:t>
            </a:r>
          </a:p>
          <a:p>
            <a:r>
              <a:rPr lang="fr-FR" baseline="0" dirty="0"/>
              <a:t>Les résultats sur les autres établissements sont montrent une plus forte représentation des femmes car pour 2019 les répondants à l’enquête sont à 100% des établissements « féminins » alors que l’année précédente 1/3 des établissements étaient « masculins »</a:t>
            </a:r>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21</a:t>
            </a:fld>
            <a:endParaRPr lang="fr-FR" dirty="0"/>
          </a:p>
        </p:txBody>
      </p:sp>
    </p:spTree>
    <p:extLst>
      <p:ext uri="{BB962C8B-B14F-4D97-AF65-F5344CB8AC3E}">
        <p14:creationId xmlns:p14="http://schemas.microsoft.com/office/powerpoint/2010/main" val="1550945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Commentaires 2018</a:t>
            </a:r>
          </a:p>
          <a:p>
            <a:r>
              <a:rPr lang="fr-FR" dirty="0"/>
              <a:t>Les écoles d’ingénieurs ont le taux moyen de féminisation le plus faible.</a:t>
            </a:r>
          </a:p>
          <a:p>
            <a:r>
              <a:rPr lang="fr-FR" dirty="0"/>
              <a:t>C’est également dans ce type d’établissement que ce taux est le plus variable. </a:t>
            </a:r>
          </a:p>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22</a:t>
            </a:fld>
            <a:endParaRPr lang="fr-FR" dirty="0"/>
          </a:p>
        </p:txBody>
      </p:sp>
    </p:spTree>
    <p:extLst>
      <p:ext uri="{BB962C8B-B14F-4D97-AF65-F5344CB8AC3E}">
        <p14:creationId xmlns:p14="http://schemas.microsoft.com/office/powerpoint/2010/main" val="2931627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dirty="0"/>
              <a:t>Commentaires 2018</a:t>
            </a:r>
          </a:p>
          <a:p>
            <a:pPr>
              <a:buClr>
                <a:schemeClr val="tx2"/>
              </a:buClr>
            </a:pPr>
            <a:r>
              <a:rPr lang="fr-FR" i="1" dirty="0">
                <a:solidFill>
                  <a:schemeClr val="accent5"/>
                </a:solidFill>
              </a:rPr>
              <a:t>Bien que la mixité des formations progresse, elle reste insuffisante : seulement 32,7% des formations pouvant être considérées comme mixtes c’est-à-dire ayant des effectifs femmes-hommes se situant entre 40 et 60%...</a:t>
            </a:r>
          </a:p>
          <a:p>
            <a:pPr>
              <a:buClr>
                <a:schemeClr val="tx2"/>
              </a:buClr>
            </a:pPr>
            <a:r>
              <a:rPr lang="fr-FR" i="1" dirty="0">
                <a:solidFill>
                  <a:schemeClr val="bg1">
                    <a:lumMod val="50000"/>
                  </a:schemeClr>
                </a:solidFill>
              </a:rPr>
              <a:t>100% des Ecoles de management ont des formations initiales (programmes </a:t>
            </a:r>
            <a:r>
              <a:rPr lang="fr-FR" i="1" dirty="0" err="1">
                <a:solidFill>
                  <a:schemeClr val="bg1">
                    <a:lumMod val="50000"/>
                  </a:schemeClr>
                </a:solidFill>
              </a:rPr>
              <a:t>bachelor</a:t>
            </a:r>
            <a:r>
              <a:rPr lang="fr-FR" i="1" dirty="0">
                <a:solidFill>
                  <a:schemeClr val="bg1">
                    <a:lumMod val="50000"/>
                  </a:schemeClr>
                </a:solidFill>
              </a:rPr>
              <a:t> et master) mixtes…</a:t>
            </a:r>
          </a:p>
          <a:p>
            <a:pPr>
              <a:buClr>
                <a:schemeClr val="tx2"/>
              </a:buClr>
            </a:pPr>
            <a:r>
              <a:rPr lang="fr-FR" i="1" dirty="0">
                <a:solidFill>
                  <a:schemeClr val="tx2"/>
                </a:solidFill>
              </a:rPr>
              <a:t>Contre 14,8% des Ecoles d’ingénieurs.</a:t>
            </a:r>
          </a:p>
          <a:p>
            <a:pPr algn="l"/>
            <a:endParaRPr lang="fr-FR" dirty="0"/>
          </a:p>
          <a:p>
            <a:pPr algn="l"/>
            <a:r>
              <a:rPr lang="fr-FR" dirty="0"/>
              <a:t>Sur les 49 répondants (34 EI, 10 EM et 5 autres) 16 établissements peuvent être considérés comme étant mixtes.</a:t>
            </a:r>
          </a:p>
          <a:p>
            <a:pPr algn="l"/>
            <a:r>
              <a:rPr lang="fr-FR" dirty="0"/>
              <a:t>Seules 5 EI sur 34 sont mixtes</a:t>
            </a:r>
          </a:p>
          <a:p>
            <a:pPr algn="l"/>
            <a:endParaRPr lang="fr-FR" dirty="0"/>
          </a:p>
          <a:p>
            <a:pPr algn="l"/>
            <a:r>
              <a:rPr lang="fr-FR" dirty="0"/>
              <a:t>Commentaires 2017</a:t>
            </a:r>
          </a:p>
          <a:p>
            <a:pPr algn="l"/>
            <a:r>
              <a:rPr lang="fr-FR" dirty="0"/>
              <a:t>Si tous les établissements accueillent des jeunes femmes et des jeunes hommes dans leurs programmes master en formation initiale, 17 établissements sur 56 peuvent être considérés comme mixte c’est-à-dire affichant une répartition femmes-hommes comprise entre 40 et 60%.</a:t>
            </a:r>
          </a:p>
          <a:p>
            <a:pPr algn="l"/>
            <a:endParaRPr lang="fr-FR" dirty="0"/>
          </a:p>
          <a:p>
            <a:pPr algn="l"/>
            <a:r>
              <a:rPr lang="fr-FR" dirty="0"/>
              <a:t>Sans surprise, la problématique de la mixité concerne davantage les EI et les autres établissements que les EM.</a:t>
            </a:r>
            <a:endParaRPr lang="fr-FR" sz="1100" dirty="0"/>
          </a:p>
          <a:p>
            <a:pPr algn="l"/>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23</a:t>
            </a:fld>
            <a:endParaRPr lang="fr-FR" dirty="0"/>
          </a:p>
        </p:txBody>
      </p:sp>
    </p:spTree>
    <p:extLst>
      <p:ext uri="{BB962C8B-B14F-4D97-AF65-F5344CB8AC3E}">
        <p14:creationId xmlns:p14="http://schemas.microsoft.com/office/powerpoint/2010/main" val="58708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24</a:t>
            </a:fld>
            <a:endParaRPr lang="fr-FR"/>
          </a:p>
        </p:txBody>
      </p:sp>
    </p:spTree>
    <p:extLst>
      <p:ext uri="{BB962C8B-B14F-4D97-AF65-F5344CB8AC3E}">
        <p14:creationId xmlns:p14="http://schemas.microsoft.com/office/powerpoint/2010/main" val="3574948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a:t>
            </a:r>
            <a:r>
              <a:rPr lang="fr-FR" baseline="0" dirty="0"/>
              <a:t> écarts de salaires entre les jeunes diplômés femmes et hommes se maintiennent au détriment des femmes.</a:t>
            </a:r>
          </a:p>
          <a:p>
            <a:r>
              <a:rPr lang="fr-FR" baseline="0" dirty="0"/>
              <a:t>L’écart constaté est équivalent entre managers et les ingénieurs</a:t>
            </a:r>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25</a:t>
            </a:fld>
            <a:endParaRPr lang="fr-FR" dirty="0"/>
          </a:p>
        </p:txBody>
      </p:sp>
    </p:spTree>
    <p:extLst>
      <p:ext uri="{BB962C8B-B14F-4D97-AF65-F5344CB8AC3E}">
        <p14:creationId xmlns:p14="http://schemas.microsoft.com/office/powerpoint/2010/main" val="2572975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26</a:t>
            </a:fld>
            <a:endParaRPr lang="fr-FR"/>
          </a:p>
        </p:txBody>
      </p:sp>
    </p:spTree>
    <p:extLst>
      <p:ext uri="{BB962C8B-B14F-4D97-AF65-F5344CB8AC3E}">
        <p14:creationId xmlns:p14="http://schemas.microsoft.com/office/powerpoint/2010/main" val="3823207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27</a:t>
            </a:fld>
            <a:endParaRPr lang="fr-FR" dirty="0"/>
          </a:p>
        </p:txBody>
      </p:sp>
    </p:spTree>
    <p:extLst>
      <p:ext uri="{BB962C8B-B14F-4D97-AF65-F5344CB8AC3E}">
        <p14:creationId xmlns:p14="http://schemas.microsoft.com/office/powerpoint/2010/main" val="970128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Répartition des répondants</a:t>
            </a:r>
            <a:r>
              <a:rPr lang="fr-FR" baseline="0" dirty="0"/>
              <a:t> de l’enquête d’insertion 2020</a:t>
            </a:r>
          </a:p>
          <a:p>
            <a:r>
              <a:rPr lang="fr-FR" baseline="0" dirty="0"/>
              <a:t>Managers : % hommes et % de femmes</a:t>
            </a:r>
          </a:p>
          <a:p>
            <a:r>
              <a:rPr lang="fr-FR" baseline="0" dirty="0"/>
              <a:t>Ingénieurs : % hommes et % de femmes</a:t>
            </a:r>
          </a:p>
          <a:p>
            <a:endParaRPr lang="fr-FR" dirty="0"/>
          </a:p>
          <a:p>
            <a:r>
              <a:rPr lang="fr-FR" dirty="0"/>
              <a:t>Répartition des répondants</a:t>
            </a:r>
            <a:r>
              <a:rPr lang="fr-FR" baseline="0" dirty="0"/>
              <a:t> de l’enquête d’insertion 2019</a:t>
            </a:r>
          </a:p>
          <a:p>
            <a:r>
              <a:rPr lang="fr-FR" baseline="0" dirty="0"/>
              <a:t>Managers : 47,7 % hommes et 52,3% de femmes</a:t>
            </a:r>
          </a:p>
          <a:p>
            <a:r>
              <a:rPr lang="fr-FR" baseline="0" dirty="0"/>
              <a:t>Ingénieurs : 68,7 % hommes et 31,3% de femmes</a:t>
            </a:r>
          </a:p>
          <a:p>
            <a:endParaRPr lang="fr-FR" baseline="0" dirty="0"/>
          </a:p>
          <a:p>
            <a:r>
              <a:rPr lang="fr-FR" baseline="0" dirty="0"/>
              <a:t>Commentaire 2019s :</a:t>
            </a:r>
          </a:p>
          <a:p>
            <a:r>
              <a:rPr lang="fr-FR" baseline="0" dirty="0"/>
              <a:t>Les résultats sur les autres établissements sont montrent une plus forte représentation des femmes car pour 2019 les répondants à l’enquête sont à 100% des établissements « féminins » alors que l’année précédente 1/3 des établissements étaient « masculins »</a:t>
            </a:r>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28</a:t>
            </a:fld>
            <a:endParaRPr lang="fr-FR" dirty="0"/>
          </a:p>
        </p:txBody>
      </p:sp>
    </p:spTree>
    <p:extLst>
      <p:ext uri="{BB962C8B-B14F-4D97-AF65-F5344CB8AC3E}">
        <p14:creationId xmlns:p14="http://schemas.microsoft.com/office/powerpoint/2010/main" val="3324840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29</a:t>
            </a:fld>
            <a:endParaRPr lang="fr-FR"/>
          </a:p>
        </p:txBody>
      </p:sp>
    </p:spTree>
    <p:extLst>
      <p:ext uri="{BB962C8B-B14F-4D97-AF65-F5344CB8AC3E}">
        <p14:creationId xmlns:p14="http://schemas.microsoft.com/office/powerpoint/2010/main" val="405430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3</a:t>
            </a:fld>
            <a:endParaRPr lang="fr-FR"/>
          </a:p>
        </p:txBody>
      </p:sp>
    </p:spTree>
    <p:extLst>
      <p:ext uri="{BB962C8B-B14F-4D97-AF65-F5344CB8AC3E}">
        <p14:creationId xmlns:p14="http://schemas.microsoft.com/office/powerpoint/2010/main" val="1413053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Commentaires 2019 :</a:t>
            </a:r>
          </a:p>
          <a:p>
            <a:r>
              <a:rPr lang="fr-FR" dirty="0"/>
              <a:t>Pas de changement dans la répartition femmes hommes très équilibrée sur l’ensemble du personnel mais </a:t>
            </a:r>
            <a:r>
              <a:rPr lang="fr-FR" baseline="0" dirty="0"/>
              <a:t>qui cache de grandes différences selon les spécialités. Ce déséquilibre femmes hommes est particulièrement marqué dans les EI</a:t>
            </a:r>
          </a:p>
          <a:p>
            <a:r>
              <a:rPr lang="fr-FR" baseline="0" dirty="0"/>
              <a:t>Les personnels des différents établissements se situent en moyenne dans la même tranche d'âge.</a:t>
            </a:r>
          </a:p>
          <a:p>
            <a:r>
              <a:rPr lang="fr-FR" baseline="0" dirty="0"/>
              <a:t>L’évolution de la répartition femmes hommes dans les autres établissement est à relativiser du fait de la taille du sous-échantillon.</a:t>
            </a:r>
          </a:p>
          <a:p>
            <a:endParaRPr lang="fr-FR" dirty="0"/>
          </a:p>
          <a:p>
            <a:endParaRPr lang="fr-FR" dirty="0"/>
          </a:p>
          <a:p>
            <a:endParaRPr lang="fr-FR" dirty="0"/>
          </a:p>
          <a:p>
            <a:r>
              <a:rPr lang="fr-FR" dirty="0"/>
              <a:t>Une</a:t>
            </a:r>
            <a:r>
              <a:rPr lang="fr-FR" baseline="0" dirty="0"/>
              <a:t> parfaite répartition femmes – hommes sur l’ensemble des établissements</a:t>
            </a:r>
          </a:p>
          <a:p>
            <a:r>
              <a:rPr lang="fr-FR" baseline="0" dirty="0"/>
              <a:t>Rappel 2017 : 49% de femmes et 51% d’hommes</a:t>
            </a:r>
          </a:p>
          <a:p>
            <a:endParaRPr lang="fr-FR" baseline="0" dirty="0"/>
          </a:p>
          <a:p>
            <a:r>
              <a:rPr lang="fr-FR" baseline="0" dirty="0"/>
              <a:t>Pourtant les Ecoles de management ne sont pas des établissements mixtes à la différences des écoles d’ingénieurs et des autres établissements</a:t>
            </a:r>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30</a:t>
            </a:fld>
            <a:endParaRPr lang="fr-FR" dirty="0"/>
          </a:p>
        </p:txBody>
      </p:sp>
    </p:spTree>
    <p:extLst>
      <p:ext uri="{BB962C8B-B14F-4D97-AF65-F5344CB8AC3E}">
        <p14:creationId xmlns:p14="http://schemas.microsoft.com/office/powerpoint/2010/main" val="2347511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31</a:t>
            </a:fld>
            <a:endParaRPr lang="fr-FR" dirty="0"/>
          </a:p>
        </p:txBody>
      </p:sp>
    </p:spTree>
    <p:extLst>
      <p:ext uri="{BB962C8B-B14F-4D97-AF65-F5344CB8AC3E}">
        <p14:creationId xmlns:p14="http://schemas.microsoft.com/office/powerpoint/2010/main" val="2055761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eaLnBrk="1" fontAlgn="ctr" latinLnBrk="0" hangingPunct="1"/>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32</a:t>
            </a:fld>
            <a:endParaRPr lang="fr-FR" dirty="0"/>
          </a:p>
        </p:txBody>
      </p:sp>
    </p:spTree>
    <p:extLst>
      <p:ext uri="{BB962C8B-B14F-4D97-AF65-F5344CB8AC3E}">
        <p14:creationId xmlns:p14="http://schemas.microsoft.com/office/powerpoint/2010/main" val="356365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33</a:t>
            </a:fld>
            <a:endParaRPr lang="fr-FR"/>
          </a:p>
        </p:txBody>
      </p:sp>
    </p:spTree>
    <p:extLst>
      <p:ext uri="{BB962C8B-B14F-4D97-AF65-F5344CB8AC3E}">
        <p14:creationId xmlns:p14="http://schemas.microsoft.com/office/powerpoint/2010/main" val="3842643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34</a:t>
            </a:fld>
            <a:endParaRPr lang="fr-FR"/>
          </a:p>
        </p:txBody>
      </p:sp>
    </p:spTree>
    <p:extLst>
      <p:ext uri="{BB962C8B-B14F-4D97-AF65-F5344CB8AC3E}">
        <p14:creationId xmlns:p14="http://schemas.microsoft.com/office/powerpoint/2010/main" val="2822039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35</a:t>
            </a:fld>
            <a:endParaRPr lang="fr-FR"/>
          </a:p>
        </p:txBody>
      </p:sp>
    </p:spTree>
    <p:extLst>
      <p:ext uri="{BB962C8B-B14F-4D97-AF65-F5344CB8AC3E}">
        <p14:creationId xmlns:p14="http://schemas.microsoft.com/office/powerpoint/2010/main" val="1351473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Catégorie</a:t>
            </a:r>
            <a:r>
              <a:rPr lang="fr-FR" baseline="0" dirty="0"/>
              <a:t> A enseignants</a:t>
            </a:r>
          </a:p>
          <a:p>
            <a:r>
              <a:rPr lang="fr-FR" baseline="0" dirty="0"/>
              <a:t>Des salaires moyens inférieurs à 2018</a:t>
            </a:r>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36</a:t>
            </a:fld>
            <a:endParaRPr lang="fr-FR" dirty="0"/>
          </a:p>
        </p:txBody>
      </p:sp>
    </p:spTree>
    <p:extLst>
      <p:ext uri="{BB962C8B-B14F-4D97-AF65-F5344CB8AC3E}">
        <p14:creationId xmlns:p14="http://schemas.microsoft.com/office/powerpoint/2010/main" val="42085870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37</a:t>
            </a:fld>
            <a:endParaRPr lang="fr-FR"/>
          </a:p>
        </p:txBody>
      </p:sp>
    </p:spTree>
    <p:extLst>
      <p:ext uri="{BB962C8B-B14F-4D97-AF65-F5344CB8AC3E}">
        <p14:creationId xmlns:p14="http://schemas.microsoft.com/office/powerpoint/2010/main" val="17805076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38</a:t>
            </a:fld>
            <a:endParaRPr lang="fr-FR"/>
          </a:p>
        </p:txBody>
      </p:sp>
    </p:spTree>
    <p:extLst>
      <p:ext uri="{BB962C8B-B14F-4D97-AF65-F5344CB8AC3E}">
        <p14:creationId xmlns:p14="http://schemas.microsoft.com/office/powerpoint/2010/main" val="9562167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39</a:t>
            </a:fld>
            <a:endParaRPr lang="fr-FR" dirty="0"/>
          </a:p>
        </p:txBody>
      </p:sp>
    </p:spTree>
    <p:extLst>
      <p:ext uri="{BB962C8B-B14F-4D97-AF65-F5344CB8AC3E}">
        <p14:creationId xmlns:p14="http://schemas.microsoft.com/office/powerpoint/2010/main" val="312949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4</a:t>
            </a:fld>
            <a:endParaRPr lang="fr-FR"/>
          </a:p>
        </p:txBody>
      </p:sp>
    </p:spTree>
    <p:extLst>
      <p:ext uri="{BB962C8B-B14F-4D97-AF65-F5344CB8AC3E}">
        <p14:creationId xmlns:p14="http://schemas.microsoft.com/office/powerpoint/2010/main" val="4216916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40</a:t>
            </a:fld>
            <a:endParaRPr lang="fr-FR"/>
          </a:p>
        </p:txBody>
      </p:sp>
    </p:spTree>
    <p:extLst>
      <p:ext uri="{BB962C8B-B14F-4D97-AF65-F5344CB8AC3E}">
        <p14:creationId xmlns:p14="http://schemas.microsoft.com/office/powerpoint/2010/main" val="15004786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41</a:t>
            </a:fld>
            <a:endParaRPr lang="fr-FR"/>
          </a:p>
        </p:txBody>
      </p:sp>
    </p:spTree>
    <p:extLst>
      <p:ext uri="{BB962C8B-B14F-4D97-AF65-F5344CB8AC3E}">
        <p14:creationId xmlns:p14="http://schemas.microsoft.com/office/powerpoint/2010/main" val="1020700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42</a:t>
            </a:fld>
            <a:endParaRPr lang="fr-FR" dirty="0"/>
          </a:p>
        </p:txBody>
      </p:sp>
    </p:spTree>
    <p:extLst>
      <p:ext uri="{BB962C8B-B14F-4D97-AF65-F5344CB8AC3E}">
        <p14:creationId xmlns:p14="http://schemas.microsoft.com/office/powerpoint/2010/main" val="25200434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43</a:t>
            </a:fld>
            <a:endParaRPr lang="fr-FR"/>
          </a:p>
        </p:txBody>
      </p:sp>
    </p:spTree>
    <p:extLst>
      <p:ext uri="{BB962C8B-B14F-4D97-AF65-F5344CB8AC3E}">
        <p14:creationId xmlns:p14="http://schemas.microsoft.com/office/powerpoint/2010/main" val="39098437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44</a:t>
            </a:fld>
            <a:endParaRPr lang="fr-FR"/>
          </a:p>
        </p:txBody>
      </p:sp>
    </p:spTree>
    <p:extLst>
      <p:ext uri="{BB962C8B-B14F-4D97-AF65-F5344CB8AC3E}">
        <p14:creationId xmlns:p14="http://schemas.microsoft.com/office/powerpoint/2010/main" val="10038696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45</a:t>
            </a:fld>
            <a:endParaRPr lang="fr-FR" dirty="0"/>
          </a:p>
        </p:txBody>
      </p:sp>
    </p:spTree>
    <p:extLst>
      <p:ext uri="{BB962C8B-B14F-4D97-AF65-F5344CB8AC3E}">
        <p14:creationId xmlns:p14="http://schemas.microsoft.com/office/powerpoint/2010/main" val="16536466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46</a:t>
            </a:fld>
            <a:endParaRPr lang="fr-FR"/>
          </a:p>
        </p:txBody>
      </p:sp>
    </p:spTree>
    <p:extLst>
      <p:ext uri="{BB962C8B-B14F-4D97-AF65-F5344CB8AC3E}">
        <p14:creationId xmlns:p14="http://schemas.microsoft.com/office/powerpoint/2010/main" val="30671904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217">
              <a:defRPr/>
            </a:pPr>
            <a:endParaRPr lang="fr-FR" b="0" dirty="0">
              <a:solidFill>
                <a:schemeClr val="accent1"/>
              </a:solidFill>
            </a:endParaRPr>
          </a:p>
          <a:p>
            <a:endParaRPr lang="fr-FR" b="0"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47</a:t>
            </a:fld>
            <a:endParaRPr lang="fr-FR" dirty="0"/>
          </a:p>
        </p:txBody>
      </p:sp>
    </p:spTree>
    <p:extLst>
      <p:ext uri="{BB962C8B-B14F-4D97-AF65-F5344CB8AC3E}">
        <p14:creationId xmlns:p14="http://schemas.microsoft.com/office/powerpoint/2010/main" val="42801725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217">
              <a:defRPr/>
            </a:pPr>
            <a:endParaRPr lang="fr-FR" b="0" dirty="0">
              <a:solidFill>
                <a:schemeClr val="accent1"/>
              </a:solidFill>
            </a:endParaRPr>
          </a:p>
          <a:p>
            <a:endParaRPr lang="fr-FR" b="0"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48</a:t>
            </a:fld>
            <a:endParaRPr lang="fr-FR" dirty="0"/>
          </a:p>
        </p:txBody>
      </p:sp>
    </p:spTree>
    <p:extLst>
      <p:ext uri="{BB962C8B-B14F-4D97-AF65-F5344CB8AC3E}">
        <p14:creationId xmlns:p14="http://schemas.microsoft.com/office/powerpoint/2010/main" val="17769136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49</a:t>
            </a:fld>
            <a:endParaRPr lang="fr-FR"/>
          </a:p>
        </p:txBody>
      </p:sp>
    </p:spTree>
    <p:extLst>
      <p:ext uri="{BB962C8B-B14F-4D97-AF65-F5344CB8AC3E}">
        <p14:creationId xmlns:p14="http://schemas.microsoft.com/office/powerpoint/2010/main" val="3104312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5</a:t>
            </a:fld>
            <a:endParaRPr lang="fr-FR"/>
          </a:p>
        </p:txBody>
      </p:sp>
    </p:spTree>
    <p:extLst>
      <p:ext uri="{BB962C8B-B14F-4D97-AF65-F5344CB8AC3E}">
        <p14:creationId xmlns:p14="http://schemas.microsoft.com/office/powerpoint/2010/main" val="40726883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50</a:t>
            </a:fld>
            <a:endParaRPr lang="fr-FR" dirty="0"/>
          </a:p>
        </p:txBody>
      </p:sp>
    </p:spTree>
    <p:extLst>
      <p:ext uri="{BB962C8B-B14F-4D97-AF65-F5344CB8AC3E}">
        <p14:creationId xmlns:p14="http://schemas.microsoft.com/office/powerpoint/2010/main" val="41675277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51</a:t>
            </a:fld>
            <a:endParaRPr lang="fr-FR" dirty="0"/>
          </a:p>
        </p:txBody>
      </p:sp>
    </p:spTree>
    <p:extLst>
      <p:ext uri="{BB962C8B-B14F-4D97-AF65-F5344CB8AC3E}">
        <p14:creationId xmlns:p14="http://schemas.microsoft.com/office/powerpoint/2010/main" val="9116172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217">
              <a:defRPr/>
            </a:pPr>
            <a:endParaRPr lang="fr-FR" dirty="0">
              <a:solidFill>
                <a:schemeClr val="bg1">
                  <a:lumMod val="50000"/>
                </a:schemeClr>
              </a:solidFill>
            </a:endParaRP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52</a:t>
            </a:fld>
            <a:endParaRPr lang="fr-FR" dirty="0"/>
          </a:p>
        </p:txBody>
      </p:sp>
    </p:spTree>
    <p:extLst>
      <p:ext uri="{BB962C8B-B14F-4D97-AF65-F5344CB8AC3E}">
        <p14:creationId xmlns:p14="http://schemas.microsoft.com/office/powerpoint/2010/main" val="5954712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53</a:t>
            </a:fld>
            <a:endParaRPr lang="fr-FR" dirty="0"/>
          </a:p>
        </p:txBody>
      </p:sp>
    </p:spTree>
    <p:extLst>
      <p:ext uri="{BB962C8B-B14F-4D97-AF65-F5344CB8AC3E}">
        <p14:creationId xmlns:p14="http://schemas.microsoft.com/office/powerpoint/2010/main" val="23937358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54</a:t>
            </a:fld>
            <a:endParaRPr lang="fr-FR" dirty="0"/>
          </a:p>
        </p:txBody>
      </p:sp>
    </p:spTree>
    <p:extLst>
      <p:ext uri="{BB962C8B-B14F-4D97-AF65-F5344CB8AC3E}">
        <p14:creationId xmlns:p14="http://schemas.microsoft.com/office/powerpoint/2010/main" val="9480633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55</a:t>
            </a:fld>
            <a:endParaRPr lang="fr-FR" dirty="0"/>
          </a:p>
        </p:txBody>
      </p:sp>
    </p:spTree>
    <p:extLst>
      <p:ext uri="{BB962C8B-B14F-4D97-AF65-F5344CB8AC3E}">
        <p14:creationId xmlns:p14="http://schemas.microsoft.com/office/powerpoint/2010/main" val="23286624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solidFill>
                  <a:schemeClr val="bg1">
                    <a:lumMod val="50000"/>
                  </a:schemeClr>
                </a:solidFill>
              </a:rPr>
              <a:t>21% en 2017 </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A120A-7C2D-4985-8506-CEB1A0EC0E5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3965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57</a:t>
            </a:fld>
            <a:endParaRPr lang="fr-FR"/>
          </a:p>
        </p:txBody>
      </p:sp>
    </p:spTree>
    <p:extLst>
      <p:ext uri="{BB962C8B-B14F-4D97-AF65-F5344CB8AC3E}">
        <p14:creationId xmlns:p14="http://schemas.microsoft.com/office/powerpoint/2010/main" val="27684570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Commentaires 2019</a:t>
            </a:r>
          </a:p>
          <a:p>
            <a:r>
              <a:rPr lang="fr-FR" dirty="0"/>
              <a:t>Une question</a:t>
            </a:r>
            <a:r>
              <a:rPr lang="fr-FR" baseline="0" dirty="0"/>
              <a:t> essentielle pour les associations étudiantes</a:t>
            </a:r>
            <a:endParaRPr lang="fr-FR" dirty="0"/>
          </a:p>
          <a:p>
            <a:r>
              <a:rPr lang="fr-FR" dirty="0"/>
              <a:t>Part plus importante des associations étudiantes menant</a:t>
            </a:r>
            <a:r>
              <a:rPr lang="fr-FR" baseline="0" dirty="0"/>
              <a:t> des actions en faveur de l’Egalité Femmes-hommes</a:t>
            </a:r>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58</a:t>
            </a:fld>
            <a:endParaRPr lang="fr-FR" dirty="0"/>
          </a:p>
        </p:txBody>
      </p:sp>
    </p:spTree>
    <p:extLst>
      <p:ext uri="{BB962C8B-B14F-4D97-AF65-F5344CB8AC3E}">
        <p14:creationId xmlns:p14="http://schemas.microsoft.com/office/powerpoint/2010/main" val="25619854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Commentaires 2019</a:t>
            </a:r>
          </a:p>
          <a:p>
            <a:r>
              <a:rPr lang="fr-FR" dirty="0"/>
              <a:t>Une question</a:t>
            </a:r>
            <a:r>
              <a:rPr lang="fr-FR" baseline="0" dirty="0"/>
              <a:t> essentielle pour les associations étudiantes</a:t>
            </a:r>
            <a:endParaRPr lang="fr-FR" dirty="0"/>
          </a:p>
          <a:p>
            <a:r>
              <a:rPr lang="fr-FR" dirty="0"/>
              <a:t>Part plus importante des associations étudiantes menant</a:t>
            </a:r>
            <a:r>
              <a:rPr lang="fr-FR" baseline="0" dirty="0"/>
              <a:t> des actions en faveur de l’Egalité Femmes-hommes</a:t>
            </a:r>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59</a:t>
            </a:fld>
            <a:endParaRPr lang="fr-FR" dirty="0"/>
          </a:p>
        </p:txBody>
      </p:sp>
    </p:spTree>
    <p:extLst>
      <p:ext uri="{BB962C8B-B14F-4D97-AF65-F5344CB8AC3E}">
        <p14:creationId xmlns:p14="http://schemas.microsoft.com/office/powerpoint/2010/main" val="108506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6</a:t>
            </a:fld>
            <a:endParaRPr lang="fr-FR"/>
          </a:p>
        </p:txBody>
      </p:sp>
    </p:spTree>
    <p:extLst>
      <p:ext uri="{BB962C8B-B14F-4D97-AF65-F5344CB8AC3E}">
        <p14:creationId xmlns:p14="http://schemas.microsoft.com/office/powerpoint/2010/main" val="4544271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60</a:t>
            </a:fld>
            <a:endParaRPr lang="fr-FR" dirty="0"/>
          </a:p>
        </p:txBody>
      </p:sp>
    </p:spTree>
    <p:extLst>
      <p:ext uri="{BB962C8B-B14F-4D97-AF65-F5344CB8AC3E}">
        <p14:creationId xmlns:p14="http://schemas.microsoft.com/office/powerpoint/2010/main" val="30075351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61</a:t>
            </a:fld>
            <a:endParaRPr lang="fr-FR" dirty="0"/>
          </a:p>
        </p:txBody>
      </p:sp>
    </p:spTree>
    <p:extLst>
      <p:ext uri="{BB962C8B-B14F-4D97-AF65-F5344CB8AC3E}">
        <p14:creationId xmlns:p14="http://schemas.microsoft.com/office/powerpoint/2010/main" val="10138830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62</a:t>
            </a:fld>
            <a:endParaRPr lang="fr-FR"/>
          </a:p>
        </p:txBody>
      </p:sp>
    </p:spTree>
    <p:extLst>
      <p:ext uri="{BB962C8B-B14F-4D97-AF65-F5344CB8AC3E}">
        <p14:creationId xmlns:p14="http://schemas.microsoft.com/office/powerpoint/2010/main" val="24228528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Comparer</a:t>
            </a:r>
            <a:r>
              <a:rPr lang="fr-FR" baseline="0" dirty="0"/>
              <a:t> ces chiffres aux textes (directives) sur la mise en place de dispositif de lutte contre le sexisme</a:t>
            </a:r>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63</a:t>
            </a:fld>
            <a:endParaRPr lang="fr-FR" dirty="0"/>
          </a:p>
        </p:txBody>
      </p:sp>
    </p:spTree>
    <p:extLst>
      <p:ext uri="{BB962C8B-B14F-4D97-AF65-F5344CB8AC3E}">
        <p14:creationId xmlns:p14="http://schemas.microsoft.com/office/powerpoint/2010/main" val="20415900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64</a:t>
            </a:fld>
            <a:endParaRPr lang="fr-FR" dirty="0"/>
          </a:p>
        </p:txBody>
      </p:sp>
    </p:spTree>
    <p:extLst>
      <p:ext uri="{BB962C8B-B14F-4D97-AF65-F5344CB8AC3E}">
        <p14:creationId xmlns:p14="http://schemas.microsoft.com/office/powerpoint/2010/main" val="32693341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65</a:t>
            </a:fld>
            <a:endParaRPr lang="fr-FR" dirty="0"/>
          </a:p>
        </p:txBody>
      </p:sp>
    </p:spTree>
    <p:extLst>
      <p:ext uri="{BB962C8B-B14F-4D97-AF65-F5344CB8AC3E}">
        <p14:creationId xmlns:p14="http://schemas.microsoft.com/office/powerpoint/2010/main" val="14814185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66</a:t>
            </a:fld>
            <a:endParaRPr lang="fr-FR" dirty="0"/>
          </a:p>
        </p:txBody>
      </p:sp>
    </p:spTree>
    <p:extLst>
      <p:ext uri="{BB962C8B-B14F-4D97-AF65-F5344CB8AC3E}">
        <p14:creationId xmlns:p14="http://schemas.microsoft.com/office/powerpoint/2010/main" val="18351205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313DD95-D4F7-49BB-A298-AAAC8C982AF0}" type="slidenum">
              <a:rPr lang="fr-FR" smtClean="0"/>
              <a:t>67</a:t>
            </a:fld>
            <a:endParaRPr lang="fr-FR"/>
          </a:p>
        </p:txBody>
      </p:sp>
    </p:spTree>
    <p:extLst>
      <p:ext uri="{BB962C8B-B14F-4D97-AF65-F5344CB8AC3E}">
        <p14:creationId xmlns:p14="http://schemas.microsoft.com/office/powerpoint/2010/main" val="37361631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68</a:t>
            </a:fld>
            <a:endParaRPr lang="fr-FR" dirty="0"/>
          </a:p>
        </p:txBody>
      </p:sp>
    </p:spTree>
    <p:extLst>
      <p:ext uri="{BB962C8B-B14F-4D97-AF65-F5344CB8AC3E}">
        <p14:creationId xmlns:p14="http://schemas.microsoft.com/office/powerpoint/2010/main" val="35900582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69</a:t>
            </a:fld>
            <a:endParaRPr lang="fr-FR" dirty="0"/>
          </a:p>
        </p:txBody>
      </p:sp>
    </p:spTree>
    <p:extLst>
      <p:ext uri="{BB962C8B-B14F-4D97-AF65-F5344CB8AC3E}">
        <p14:creationId xmlns:p14="http://schemas.microsoft.com/office/powerpoint/2010/main" val="3561539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7</a:t>
            </a:fld>
            <a:endParaRPr lang="fr-FR"/>
          </a:p>
        </p:txBody>
      </p:sp>
    </p:spTree>
    <p:extLst>
      <p:ext uri="{BB962C8B-B14F-4D97-AF65-F5344CB8AC3E}">
        <p14:creationId xmlns:p14="http://schemas.microsoft.com/office/powerpoint/2010/main" val="2202889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70</a:t>
            </a:fld>
            <a:endParaRPr lang="fr-FR" dirty="0"/>
          </a:p>
        </p:txBody>
      </p:sp>
    </p:spTree>
    <p:extLst>
      <p:ext uri="{BB962C8B-B14F-4D97-AF65-F5344CB8AC3E}">
        <p14:creationId xmlns:p14="http://schemas.microsoft.com/office/powerpoint/2010/main" val="1411528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71</a:t>
            </a:fld>
            <a:endParaRPr lang="fr-FR" dirty="0"/>
          </a:p>
        </p:txBody>
      </p:sp>
    </p:spTree>
    <p:extLst>
      <p:ext uri="{BB962C8B-B14F-4D97-AF65-F5344CB8AC3E}">
        <p14:creationId xmlns:p14="http://schemas.microsoft.com/office/powerpoint/2010/main" val="9931054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72</a:t>
            </a:fld>
            <a:endParaRPr lang="fr-FR" dirty="0"/>
          </a:p>
        </p:txBody>
      </p:sp>
    </p:spTree>
    <p:extLst>
      <p:ext uri="{BB962C8B-B14F-4D97-AF65-F5344CB8AC3E}">
        <p14:creationId xmlns:p14="http://schemas.microsoft.com/office/powerpoint/2010/main" val="42567985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73</a:t>
            </a:fld>
            <a:endParaRPr lang="fr-FR" dirty="0"/>
          </a:p>
        </p:txBody>
      </p:sp>
    </p:spTree>
    <p:extLst>
      <p:ext uri="{BB962C8B-B14F-4D97-AF65-F5344CB8AC3E}">
        <p14:creationId xmlns:p14="http://schemas.microsoft.com/office/powerpoint/2010/main" val="37327686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74</a:t>
            </a:fld>
            <a:endParaRPr lang="fr-FR" dirty="0"/>
          </a:p>
        </p:txBody>
      </p:sp>
    </p:spTree>
    <p:extLst>
      <p:ext uri="{BB962C8B-B14F-4D97-AF65-F5344CB8AC3E}">
        <p14:creationId xmlns:p14="http://schemas.microsoft.com/office/powerpoint/2010/main" val="24637375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75</a:t>
            </a:fld>
            <a:endParaRPr lang="fr-FR" dirty="0"/>
          </a:p>
        </p:txBody>
      </p:sp>
    </p:spTree>
    <p:extLst>
      <p:ext uri="{BB962C8B-B14F-4D97-AF65-F5344CB8AC3E}">
        <p14:creationId xmlns:p14="http://schemas.microsoft.com/office/powerpoint/2010/main" val="15842821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313DD95-D4F7-49BB-A298-AAAC8C982AF0}" type="slidenum">
              <a:rPr lang="fr-FR" smtClean="0"/>
              <a:t>76</a:t>
            </a:fld>
            <a:endParaRPr lang="fr-FR"/>
          </a:p>
        </p:txBody>
      </p:sp>
    </p:spTree>
    <p:extLst>
      <p:ext uri="{BB962C8B-B14F-4D97-AF65-F5344CB8AC3E}">
        <p14:creationId xmlns:p14="http://schemas.microsoft.com/office/powerpoint/2010/main" val="22954259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313DD95-D4F7-49BB-A298-AAAC8C982AF0}" type="slidenum">
              <a:rPr lang="fr-FR" smtClean="0"/>
              <a:t>77</a:t>
            </a:fld>
            <a:endParaRPr lang="fr-FR"/>
          </a:p>
        </p:txBody>
      </p:sp>
    </p:spTree>
    <p:extLst>
      <p:ext uri="{BB962C8B-B14F-4D97-AF65-F5344CB8AC3E}">
        <p14:creationId xmlns:p14="http://schemas.microsoft.com/office/powerpoint/2010/main" val="23468202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313DD95-D4F7-49BB-A298-AAAC8C982AF0}" type="slidenum">
              <a:rPr lang="fr-FR" smtClean="0"/>
              <a:t>78</a:t>
            </a:fld>
            <a:endParaRPr lang="fr-FR"/>
          </a:p>
        </p:txBody>
      </p:sp>
    </p:spTree>
    <p:extLst>
      <p:ext uri="{BB962C8B-B14F-4D97-AF65-F5344CB8AC3E}">
        <p14:creationId xmlns:p14="http://schemas.microsoft.com/office/powerpoint/2010/main" val="1583147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8</a:t>
            </a:fld>
            <a:endParaRPr lang="fr-FR" dirty="0"/>
          </a:p>
        </p:txBody>
      </p:sp>
    </p:spTree>
    <p:extLst>
      <p:ext uri="{BB962C8B-B14F-4D97-AF65-F5344CB8AC3E}">
        <p14:creationId xmlns:p14="http://schemas.microsoft.com/office/powerpoint/2010/main" val="2831440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9</a:t>
            </a:fld>
            <a:endParaRPr lang="fr-FR" dirty="0"/>
          </a:p>
        </p:txBody>
      </p:sp>
    </p:spTree>
    <p:extLst>
      <p:ext uri="{BB962C8B-B14F-4D97-AF65-F5344CB8AC3E}">
        <p14:creationId xmlns:p14="http://schemas.microsoft.com/office/powerpoint/2010/main" val="1041920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 - 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D1E4D7-1813-8B49-9934-1F9C3E47BBAD}"/>
              </a:ext>
            </a:extLst>
          </p:cNvPr>
          <p:cNvSpPr/>
          <p:nvPr userDrawn="1"/>
        </p:nvSpPr>
        <p:spPr>
          <a:xfrm>
            <a:off x="0" y="0"/>
            <a:ext cx="12191999" cy="6858000"/>
          </a:xfrm>
          <a:prstGeom prst="rect">
            <a:avLst/>
          </a:prstGeom>
          <a:solidFill>
            <a:srgbClr val="003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67F4"/>
              </a:solidFill>
            </a:endParaRPr>
          </a:p>
        </p:txBody>
      </p:sp>
      <p:sp>
        <p:nvSpPr>
          <p:cNvPr id="4" name="Espace réservé de la date 3">
            <a:extLst>
              <a:ext uri="{FF2B5EF4-FFF2-40B4-BE49-F238E27FC236}">
                <a16:creationId xmlns:a16="http://schemas.microsoft.com/office/drawing/2014/main" id="{7C2877A0-0079-F84B-B4CD-FE2962153E39}"/>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B54AB204-4E82-FA4E-89A6-530A10A63E21}" type="datetimeFigureOut">
              <a:rPr lang="fr-FR" smtClean="0"/>
              <a:pPr/>
              <a:t>05/02/2021</a:t>
            </a:fld>
            <a:endParaRPr lang="fr-FR"/>
          </a:p>
        </p:txBody>
      </p:sp>
      <p:sp>
        <p:nvSpPr>
          <p:cNvPr id="5" name="Espace réservé du pied de page 4">
            <a:extLst>
              <a:ext uri="{FF2B5EF4-FFF2-40B4-BE49-F238E27FC236}">
                <a16:creationId xmlns:a16="http://schemas.microsoft.com/office/drawing/2014/main" id="{7F439FF2-5728-DC42-BD34-61936C3C6ED6}"/>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0595DD63-3234-8741-BC2B-CF53485888A6}"/>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6B39DB97-1E4E-714F-95B5-FCA7DBF6B1F2}" type="slidenum">
              <a:rPr lang="fr-FR" smtClean="0"/>
              <a:pPr/>
              <a:t>‹N°›</a:t>
            </a:fld>
            <a:endParaRPr lang="fr-FR"/>
          </a:p>
        </p:txBody>
      </p:sp>
      <p:pic>
        <p:nvPicPr>
          <p:cNvPr id="12" name="Image 11" descr="Une image contenant graphiques vectoriels&#10;&#10;Description générée avec un niveau de confiance élevé">
            <a:extLst>
              <a:ext uri="{FF2B5EF4-FFF2-40B4-BE49-F238E27FC236}">
                <a16:creationId xmlns:a16="http://schemas.microsoft.com/office/drawing/2014/main" id="{05245BF3-353B-4CE3-8C24-AA6A60110B26}"/>
              </a:ext>
            </a:extLst>
          </p:cNvPr>
          <p:cNvPicPr>
            <a:picLocks noChangeAspect="1"/>
          </p:cNvPicPr>
          <p:nvPr userDrawn="1"/>
        </p:nvPicPr>
        <p:blipFill rotWithShape="1">
          <a:blip r:embed="rId2"/>
          <a:srcRect t="3247"/>
          <a:stretch/>
        </p:blipFill>
        <p:spPr>
          <a:xfrm>
            <a:off x="6013195" y="1897625"/>
            <a:ext cx="6178804" cy="4980038"/>
          </a:xfrm>
          <a:prstGeom prst="rect">
            <a:avLst/>
          </a:prstGeom>
        </p:spPr>
      </p:pic>
      <p:sp>
        <p:nvSpPr>
          <p:cNvPr id="2" name="Titre 1">
            <a:extLst>
              <a:ext uri="{FF2B5EF4-FFF2-40B4-BE49-F238E27FC236}">
                <a16:creationId xmlns:a16="http://schemas.microsoft.com/office/drawing/2014/main" id="{EBD9F69E-E2C3-D14B-8520-5AF03B407334}"/>
              </a:ext>
            </a:extLst>
          </p:cNvPr>
          <p:cNvSpPr>
            <a:spLocks noGrp="1"/>
          </p:cNvSpPr>
          <p:nvPr>
            <p:ph type="ctrTitle"/>
          </p:nvPr>
        </p:nvSpPr>
        <p:spPr>
          <a:xfrm>
            <a:off x="838200" y="1605370"/>
            <a:ext cx="10515600" cy="822520"/>
          </a:xfrm>
          <a:prstGeom prst="rect">
            <a:avLst/>
          </a:prstGeom>
        </p:spPr>
        <p:txBody>
          <a:bodyPr anchor="t">
            <a:normAutofit/>
          </a:bodyPr>
          <a:lstStyle>
            <a:lvl1pPr algn="l">
              <a:defRPr sz="480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9980C5A4-7A8E-C943-8C7B-2B3210E29455}"/>
              </a:ext>
            </a:extLst>
          </p:cNvPr>
          <p:cNvSpPr>
            <a:spLocks noGrp="1"/>
          </p:cNvSpPr>
          <p:nvPr>
            <p:ph type="subTitle" idx="1"/>
          </p:nvPr>
        </p:nvSpPr>
        <p:spPr>
          <a:xfrm>
            <a:off x="838200" y="2720145"/>
            <a:ext cx="5523271" cy="822519"/>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17" name="Image 16">
            <a:extLst>
              <a:ext uri="{FF2B5EF4-FFF2-40B4-BE49-F238E27FC236}">
                <a16:creationId xmlns:a16="http://schemas.microsoft.com/office/drawing/2014/main" id="{81EAD8EC-5506-437D-B473-49ACDBE50E47}"/>
              </a:ext>
            </a:extLst>
          </p:cNvPr>
          <p:cNvPicPr>
            <a:picLocks noChangeAspect="1"/>
          </p:cNvPicPr>
          <p:nvPr userDrawn="1"/>
        </p:nvPicPr>
        <p:blipFill>
          <a:blip r:embed="rId3"/>
          <a:stretch>
            <a:fillRect/>
          </a:stretch>
        </p:blipFill>
        <p:spPr>
          <a:xfrm>
            <a:off x="838200" y="5147060"/>
            <a:ext cx="3190148" cy="1051858"/>
          </a:xfrm>
          <a:prstGeom prst="rect">
            <a:avLst/>
          </a:prstGeom>
        </p:spPr>
      </p:pic>
    </p:spTree>
    <p:extLst>
      <p:ext uri="{BB962C8B-B14F-4D97-AF65-F5344CB8AC3E}">
        <p14:creationId xmlns:p14="http://schemas.microsoft.com/office/powerpoint/2010/main" val="205401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AADF26-BBE1-3642-8716-F5396BBE2903}"/>
              </a:ext>
            </a:extLst>
          </p:cNvPr>
          <p:cNvSpPr/>
          <p:nvPr userDrawn="1"/>
        </p:nvSpPr>
        <p:spPr>
          <a:xfrm>
            <a:off x="0" y="0"/>
            <a:ext cx="10760529" cy="922291"/>
          </a:xfrm>
          <a:prstGeom prst="rect">
            <a:avLst/>
          </a:prstGeom>
          <a:solidFill>
            <a:srgbClr val="FF0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B6D774EA-319E-6E48-A610-9860C93A92D6}"/>
              </a:ext>
            </a:extLst>
          </p:cNvPr>
          <p:cNvSpPr>
            <a:spLocks noGrp="1"/>
          </p:cNvSpPr>
          <p:nvPr>
            <p:ph type="title"/>
          </p:nvPr>
        </p:nvSpPr>
        <p:spPr>
          <a:xfrm>
            <a:off x="838200" y="-1134"/>
            <a:ext cx="10515600" cy="922291"/>
          </a:xfrm>
          <a:prstGeom prst="rect">
            <a:avLst/>
          </a:prstGeom>
        </p:spPr>
        <p:txBody>
          <a:bodyPr>
            <a:normAutofit/>
          </a:bodyPr>
          <a:lstStyle>
            <a:lvl1pPr>
              <a:defRPr sz="2400">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FDC34BAD-853A-6D4C-BD48-4B908871B306}"/>
              </a:ext>
            </a:extLst>
          </p:cNvPr>
          <p:cNvSpPr>
            <a:spLocks noGrp="1"/>
          </p:cNvSpPr>
          <p:nvPr>
            <p:ph idx="1"/>
          </p:nvPr>
        </p:nvSpPr>
        <p:spPr>
          <a:xfrm>
            <a:off x="838200" y="1276758"/>
            <a:ext cx="10515600" cy="4900205"/>
          </a:xfrm>
          <a:prstGeom prst="rect">
            <a:avLst/>
          </a:prstGeom>
        </p:spPr>
        <p:txBody>
          <a:bodyPr>
            <a:normAutofit/>
          </a:bodyPr>
          <a:lstStyle>
            <a:lvl1pPr>
              <a:buClr>
                <a:srgbClr val="003CC8"/>
              </a:buClr>
              <a:defRPr sz="1800"/>
            </a:lvl1p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E4865A0-5600-7A4F-AFEE-99554302A036}"/>
              </a:ext>
            </a:extLst>
          </p:cNvPr>
          <p:cNvSpPr>
            <a:spLocks noGrp="1"/>
          </p:cNvSpPr>
          <p:nvPr>
            <p:ph type="dt" sz="half" idx="10"/>
          </p:nvPr>
        </p:nvSpPr>
        <p:spPr>
          <a:xfrm>
            <a:off x="1741032" y="6356350"/>
            <a:ext cx="1840367" cy="365125"/>
          </a:xfrm>
          <a:prstGeom prst="rect">
            <a:avLst/>
          </a:prstGeom>
        </p:spPr>
        <p:txBody>
          <a:bodyPr/>
          <a:lstStyle/>
          <a:p>
            <a:fld id="{B54AB204-4E82-FA4E-89A6-530A10A63E21}" type="datetimeFigureOut">
              <a:rPr lang="fr-FR" smtClean="0"/>
              <a:t>05/02/2021</a:t>
            </a:fld>
            <a:endParaRPr lang="fr-FR"/>
          </a:p>
        </p:txBody>
      </p:sp>
      <p:sp>
        <p:nvSpPr>
          <p:cNvPr id="5" name="Espace réservé du pied de page 4">
            <a:extLst>
              <a:ext uri="{FF2B5EF4-FFF2-40B4-BE49-F238E27FC236}">
                <a16:creationId xmlns:a16="http://schemas.microsoft.com/office/drawing/2014/main" id="{B4E06A7E-D4CB-7F40-9C9B-7CF2541048C0}"/>
              </a:ext>
            </a:extLst>
          </p:cNvPr>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id="{347436E4-EE90-1B4D-A376-7BBDA9CAD71F}"/>
              </a:ext>
            </a:extLst>
          </p:cNvPr>
          <p:cNvSpPr>
            <a:spLocks noGrp="1"/>
          </p:cNvSpPr>
          <p:nvPr>
            <p:ph type="sldNum" sz="quarter" idx="12"/>
          </p:nvPr>
        </p:nvSpPr>
        <p:spPr>
          <a:xfrm>
            <a:off x="8610600" y="6356350"/>
            <a:ext cx="2743200" cy="365125"/>
          </a:xfrm>
          <a:prstGeom prst="rect">
            <a:avLst/>
          </a:prstGeom>
        </p:spPr>
        <p:txBody>
          <a:bodyPr/>
          <a:lstStyle/>
          <a:p>
            <a:fld id="{6B39DB97-1E4E-714F-95B5-FCA7DBF6B1F2}" type="slidenum">
              <a:rPr lang="fr-FR" smtClean="0"/>
              <a:t>‹N°›</a:t>
            </a:fld>
            <a:endParaRPr lang="fr-FR"/>
          </a:p>
        </p:txBody>
      </p:sp>
      <p:grpSp>
        <p:nvGrpSpPr>
          <p:cNvPr id="23" name="Groupe 22">
            <a:extLst>
              <a:ext uri="{FF2B5EF4-FFF2-40B4-BE49-F238E27FC236}">
                <a16:creationId xmlns:a16="http://schemas.microsoft.com/office/drawing/2014/main" id="{5D07A66C-EAD1-3449-9984-2C83FC70B1C1}"/>
              </a:ext>
            </a:extLst>
          </p:cNvPr>
          <p:cNvGrpSpPr/>
          <p:nvPr userDrawn="1"/>
        </p:nvGrpSpPr>
        <p:grpSpPr>
          <a:xfrm rot="16200000">
            <a:off x="11353800" y="6000750"/>
            <a:ext cx="1000125" cy="1000125"/>
            <a:chOff x="-192471" y="6000750"/>
            <a:chExt cx="1000125" cy="1000125"/>
          </a:xfrm>
        </p:grpSpPr>
        <p:cxnSp>
          <p:nvCxnSpPr>
            <p:cNvPr id="10" name="Connecteur droit 9">
              <a:extLst>
                <a:ext uri="{FF2B5EF4-FFF2-40B4-BE49-F238E27FC236}">
                  <a16:creationId xmlns:a16="http://schemas.microsoft.com/office/drawing/2014/main" id="{1E40887E-CAE9-094A-8529-BF278A2200FD}"/>
                </a:ext>
              </a:extLst>
            </p:cNvPr>
            <p:cNvCxnSpPr>
              <a:cxnSpLocks/>
            </p:cNvCxnSpPr>
            <p:nvPr userDrawn="1"/>
          </p:nvCxnSpPr>
          <p:spPr>
            <a:xfrm>
              <a:off x="-187708" y="6386513"/>
              <a:ext cx="587758" cy="587758"/>
            </a:xfrm>
            <a:prstGeom prst="line">
              <a:avLst/>
            </a:prstGeom>
            <a:ln w="76200">
              <a:solidFill>
                <a:srgbClr val="003CC8"/>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4A8CE42B-6F2C-0D49-AA63-ED78D437B49D}"/>
                </a:ext>
              </a:extLst>
            </p:cNvPr>
            <p:cNvCxnSpPr>
              <a:cxnSpLocks/>
            </p:cNvCxnSpPr>
            <p:nvPr userDrawn="1"/>
          </p:nvCxnSpPr>
          <p:spPr>
            <a:xfrm>
              <a:off x="-192471" y="6000750"/>
              <a:ext cx="1000125" cy="1000125"/>
            </a:xfrm>
            <a:prstGeom prst="line">
              <a:avLst/>
            </a:prstGeom>
            <a:ln w="76200">
              <a:solidFill>
                <a:srgbClr val="003CC8"/>
              </a:solidFill>
            </a:ln>
          </p:spPr>
          <p:style>
            <a:lnRef idx="1">
              <a:schemeClr val="accent1"/>
            </a:lnRef>
            <a:fillRef idx="0">
              <a:schemeClr val="accent1"/>
            </a:fillRef>
            <a:effectRef idx="0">
              <a:schemeClr val="accent1"/>
            </a:effectRef>
            <a:fontRef idx="minor">
              <a:schemeClr val="tx1"/>
            </a:fontRef>
          </p:style>
        </p:cxnSp>
      </p:grpSp>
      <p:grpSp>
        <p:nvGrpSpPr>
          <p:cNvPr id="22" name="Groupe 21">
            <a:extLst>
              <a:ext uri="{FF2B5EF4-FFF2-40B4-BE49-F238E27FC236}">
                <a16:creationId xmlns:a16="http://schemas.microsoft.com/office/drawing/2014/main" id="{D45929AB-7AA8-104E-99AC-36DEF7F17077}"/>
              </a:ext>
            </a:extLst>
          </p:cNvPr>
          <p:cNvGrpSpPr/>
          <p:nvPr userDrawn="1"/>
        </p:nvGrpSpPr>
        <p:grpSpPr>
          <a:xfrm rot="16200000">
            <a:off x="-78868" y="-84728"/>
            <a:ext cx="870891" cy="870891"/>
            <a:chOff x="11446626" y="-132155"/>
            <a:chExt cx="870891" cy="870891"/>
          </a:xfrm>
        </p:grpSpPr>
        <p:cxnSp>
          <p:nvCxnSpPr>
            <p:cNvPr id="13" name="Connecteur droit 12">
              <a:extLst>
                <a:ext uri="{FF2B5EF4-FFF2-40B4-BE49-F238E27FC236}">
                  <a16:creationId xmlns:a16="http://schemas.microsoft.com/office/drawing/2014/main" id="{13FB7196-D3D4-804D-9F66-B1D4064BF188}"/>
                </a:ext>
              </a:extLst>
            </p:cNvPr>
            <p:cNvCxnSpPr>
              <a:cxnSpLocks/>
            </p:cNvCxnSpPr>
            <p:nvPr userDrawn="1"/>
          </p:nvCxnSpPr>
          <p:spPr>
            <a:xfrm>
              <a:off x="11843657" y="-132155"/>
              <a:ext cx="473860" cy="473860"/>
            </a:xfrm>
            <a:prstGeom prst="line">
              <a:avLst/>
            </a:prstGeom>
            <a:ln w="76200">
              <a:solidFill>
                <a:srgbClr val="00005C"/>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BD4DA542-511C-7C47-AE23-4F1978CCE638}"/>
                </a:ext>
              </a:extLst>
            </p:cNvPr>
            <p:cNvCxnSpPr>
              <a:cxnSpLocks/>
            </p:cNvCxnSpPr>
            <p:nvPr userDrawn="1"/>
          </p:nvCxnSpPr>
          <p:spPr>
            <a:xfrm>
              <a:off x="11446626" y="-132155"/>
              <a:ext cx="870891" cy="870891"/>
            </a:xfrm>
            <a:prstGeom prst="line">
              <a:avLst/>
            </a:prstGeom>
            <a:ln w="76200">
              <a:solidFill>
                <a:srgbClr val="00005C"/>
              </a:solidFill>
            </a:ln>
          </p:spPr>
          <p:style>
            <a:lnRef idx="1">
              <a:schemeClr val="accent1"/>
            </a:lnRef>
            <a:fillRef idx="0">
              <a:schemeClr val="accent1"/>
            </a:fillRef>
            <a:effectRef idx="0">
              <a:schemeClr val="accent1"/>
            </a:effectRef>
            <a:fontRef idx="minor">
              <a:schemeClr val="tx1"/>
            </a:fontRef>
          </p:style>
        </p:cxnSp>
      </p:grpSp>
      <p:cxnSp>
        <p:nvCxnSpPr>
          <p:cNvPr id="15" name="Connecteur droit 14">
            <a:extLst>
              <a:ext uri="{FF2B5EF4-FFF2-40B4-BE49-F238E27FC236}">
                <a16:creationId xmlns:a16="http://schemas.microsoft.com/office/drawing/2014/main" id="{50809E90-492B-8847-BB00-40C04721F323}"/>
              </a:ext>
            </a:extLst>
          </p:cNvPr>
          <p:cNvCxnSpPr>
            <a:cxnSpLocks/>
          </p:cNvCxnSpPr>
          <p:nvPr userDrawn="1"/>
        </p:nvCxnSpPr>
        <p:spPr>
          <a:xfrm>
            <a:off x="838200" y="925166"/>
            <a:ext cx="3387429" cy="0"/>
          </a:xfrm>
          <a:prstGeom prst="line">
            <a:avLst/>
          </a:prstGeom>
          <a:ln w="38100">
            <a:solidFill>
              <a:srgbClr val="003CC8"/>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8B6E4A34-E007-3441-A5B6-03CBA9AE6EF9}"/>
              </a:ext>
            </a:extLst>
          </p:cNvPr>
          <p:cNvCxnSpPr>
            <a:cxnSpLocks/>
          </p:cNvCxnSpPr>
          <p:nvPr userDrawn="1"/>
        </p:nvCxnSpPr>
        <p:spPr>
          <a:xfrm>
            <a:off x="1045029" y="1044908"/>
            <a:ext cx="4278085" cy="0"/>
          </a:xfrm>
          <a:prstGeom prst="line">
            <a:avLst/>
          </a:prstGeom>
          <a:ln w="76200">
            <a:solidFill>
              <a:srgbClr val="00005C"/>
            </a:solidFill>
          </a:ln>
        </p:spPr>
        <p:style>
          <a:lnRef idx="1">
            <a:schemeClr val="accent1"/>
          </a:lnRef>
          <a:fillRef idx="0">
            <a:schemeClr val="accent1"/>
          </a:fillRef>
          <a:effectRef idx="0">
            <a:schemeClr val="accent1"/>
          </a:effectRef>
          <a:fontRef idx="minor">
            <a:schemeClr val="tx1"/>
          </a:fontRef>
        </p:style>
      </p:cxnSp>
      <p:pic>
        <p:nvPicPr>
          <p:cNvPr id="27" name="Image 26">
            <a:extLst>
              <a:ext uri="{FF2B5EF4-FFF2-40B4-BE49-F238E27FC236}">
                <a16:creationId xmlns:a16="http://schemas.microsoft.com/office/drawing/2014/main" id="{45479F75-C0AF-0841-827F-B33119B20849}"/>
              </a:ext>
            </a:extLst>
          </p:cNvPr>
          <p:cNvPicPr>
            <a:picLocks noChangeAspect="1"/>
          </p:cNvPicPr>
          <p:nvPr userDrawn="1"/>
        </p:nvPicPr>
        <p:blipFill>
          <a:blip r:embed="rId2"/>
          <a:stretch>
            <a:fillRect/>
          </a:stretch>
        </p:blipFill>
        <p:spPr>
          <a:xfrm>
            <a:off x="95474" y="6356350"/>
            <a:ext cx="1393097" cy="457905"/>
          </a:xfrm>
          <a:prstGeom prst="rect">
            <a:avLst/>
          </a:prstGeom>
        </p:spPr>
      </p:pic>
    </p:spTree>
    <p:extLst>
      <p:ext uri="{BB962C8B-B14F-4D97-AF65-F5344CB8AC3E}">
        <p14:creationId xmlns:p14="http://schemas.microsoft.com/office/powerpoint/2010/main" val="3818288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25" name="Espace réservé du contenu 2">
            <a:extLst>
              <a:ext uri="{FF2B5EF4-FFF2-40B4-BE49-F238E27FC236}">
                <a16:creationId xmlns:a16="http://schemas.microsoft.com/office/drawing/2014/main" id="{EB8110F0-D4CC-468A-93FE-BF881AE49062}"/>
              </a:ext>
            </a:extLst>
          </p:cNvPr>
          <p:cNvSpPr>
            <a:spLocks noGrp="1"/>
          </p:cNvSpPr>
          <p:nvPr>
            <p:ph idx="13"/>
          </p:nvPr>
        </p:nvSpPr>
        <p:spPr>
          <a:xfrm>
            <a:off x="838200" y="1276758"/>
            <a:ext cx="10515600" cy="4900205"/>
          </a:xfrm>
          <a:prstGeom prst="rect">
            <a:avLst/>
          </a:prstGeom>
        </p:spPr>
        <p:txBody>
          <a:bodyPr>
            <a:normAutofit/>
          </a:bodyPr>
          <a:lstStyle>
            <a:lvl1pPr>
              <a:buClr>
                <a:srgbClr val="003CC8"/>
              </a:buClr>
              <a:defRPr sz="1800"/>
            </a:lvl1pPr>
          </a:lstStyle>
          <a:p>
            <a:r>
              <a:rPr lang="fr-FR" dirty="0"/>
              <a:t>Modifier les styles du texte du masque
Deuxième niveau
Troisième niveau
Quatrième niveau
Cinquième niveau</a:t>
            </a:r>
          </a:p>
        </p:txBody>
      </p:sp>
      <p:sp>
        <p:nvSpPr>
          <p:cNvPr id="21" name="Rectangle 20">
            <a:extLst>
              <a:ext uri="{FF2B5EF4-FFF2-40B4-BE49-F238E27FC236}">
                <a16:creationId xmlns:a16="http://schemas.microsoft.com/office/drawing/2014/main" id="{EBAADF26-BBE1-3642-8716-F5396BBE2903}"/>
              </a:ext>
            </a:extLst>
          </p:cNvPr>
          <p:cNvSpPr/>
          <p:nvPr userDrawn="1"/>
        </p:nvSpPr>
        <p:spPr>
          <a:xfrm>
            <a:off x="0" y="0"/>
            <a:ext cx="10760529" cy="922291"/>
          </a:xfrm>
          <a:prstGeom prst="rect">
            <a:avLst/>
          </a:prstGeom>
          <a:solidFill>
            <a:srgbClr val="006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B6D774EA-319E-6E48-A610-9860C93A92D6}"/>
              </a:ext>
            </a:extLst>
          </p:cNvPr>
          <p:cNvSpPr>
            <a:spLocks noGrp="1"/>
          </p:cNvSpPr>
          <p:nvPr>
            <p:ph type="title"/>
          </p:nvPr>
        </p:nvSpPr>
        <p:spPr>
          <a:xfrm>
            <a:off x="838200" y="8700"/>
            <a:ext cx="10515600" cy="894187"/>
          </a:xfrm>
          <a:prstGeom prst="rect">
            <a:avLst/>
          </a:prstGeom>
        </p:spPr>
        <p:txBody>
          <a:bodyPr>
            <a:normAutofit/>
          </a:bodyPr>
          <a:lstStyle>
            <a:lvl1pPr>
              <a:defRPr sz="2400">
                <a:solidFill>
                  <a:schemeClr val="bg1"/>
                </a:solidFill>
              </a:defRPr>
            </a:lvl1pPr>
          </a:lstStyle>
          <a:p>
            <a:r>
              <a:rPr lang="fr-FR" dirty="0"/>
              <a:t>Modifiez le style du titre</a:t>
            </a:r>
          </a:p>
        </p:txBody>
      </p:sp>
      <p:sp>
        <p:nvSpPr>
          <p:cNvPr id="4" name="Espace réservé de la date 3">
            <a:extLst>
              <a:ext uri="{FF2B5EF4-FFF2-40B4-BE49-F238E27FC236}">
                <a16:creationId xmlns:a16="http://schemas.microsoft.com/office/drawing/2014/main" id="{1E4865A0-5600-7A4F-AFEE-99554302A036}"/>
              </a:ext>
            </a:extLst>
          </p:cNvPr>
          <p:cNvSpPr>
            <a:spLocks noGrp="1"/>
          </p:cNvSpPr>
          <p:nvPr>
            <p:ph type="dt" sz="half" idx="10"/>
          </p:nvPr>
        </p:nvSpPr>
        <p:spPr>
          <a:xfrm>
            <a:off x="1741032" y="6356350"/>
            <a:ext cx="1840367" cy="365125"/>
          </a:xfrm>
          <a:prstGeom prst="rect">
            <a:avLst/>
          </a:prstGeom>
        </p:spPr>
        <p:txBody>
          <a:bodyPr/>
          <a:lstStyle/>
          <a:p>
            <a:fld id="{B54AB204-4E82-FA4E-89A6-530A10A63E21}" type="datetimeFigureOut">
              <a:rPr lang="fr-FR" smtClean="0"/>
              <a:t>05/02/2021</a:t>
            </a:fld>
            <a:endParaRPr lang="fr-FR"/>
          </a:p>
        </p:txBody>
      </p:sp>
      <p:sp>
        <p:nvSpPr>
          <p:cNvPr id="5" name="Espace réservé du pied de page 4">
            <a:extLst>
              <a:ext uri="{FF2B5EF4-FFF2-40B4-BE49-F238E27FC236}">
                <a16:creationId xmlns:a16="http://schemas.microsoft.com/office/drawing/2014/main" id="{B4E06A7E-D4CB-7F40-9C9B-7CF2541048C0}"/>
              </a:ext>
            </a:extLst>
          </p:cNvPr>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id="{347436E4-EE90-1B4D-A376-7BBDA9CAD71F}"/>
              </a:ext>
            </a:extLst>
          </p:cNvPr>
          <p:cNvSpPr>
            <a:spLocks noGrp="1"/>
          </p:cNvSpPr>
          <p:nvPr>
            <p:ph type="sldNum" sz="quarter" idx="12"/>
          </p:nvPr>
        </p:nvSpPr>
        <p:spPr>
          <a:xfrm>
            <a:off x="8610600" y="6356350"/>
            <a:ext cx="2743200" cy="365125"/>
          </a:xfrm>
          <a:prstGeom prst="rect">
            <a:avLst/>
          </a:prstGeom>
        </p:spPr>
        <p:txBody>
          <a:bodyPr/>
          <a:lstStyle/>
          <a:p>
            <a:fld id="{6B39DB97-1E4E-714F-95B5-FCA7DBF6B1F2}" type="slidenum">
              <a:rPr lang="fr-FR" smtClean="0"/>
              <a:t>‹N°›</a:t>
            </a:fld>
            <a:endParaRPr lang="fr-FR"/>
          </a:p>
        </p:txBody>
      </p:sp>
      <p:grpSp>
        <p:nvGrpSpPr>
          <p:cNvPr id="23" name="Groupe 22">
            <a:extLst>
              <a:ext uri="{FF2B5EF4-FFF2-40B4-BE49-F238E27FC236}">
                <a16:creationId xmlns:a16="http://schemas.microsoft.com/office/drawing/2014/main" id="{5D07A66C-EAD1-3449-9984-2C83FC70B1C1}"/>
              </a:ext>
            </a:extLst>
          </p:cNvPr>
          <p:cNvGrpSpPr/>
          <p:nvPr userDrawn="1"/>
        </p:nvGrpSpPr>
        <p:grpSpPr>
          <a:xfrm rot="16200000">
            <a:off x="11353800" y="6000750"/>
            <a:ext cx="1000125" cy="1000125"/>
            <a:chOff x="-192471" y="6000750"/>
            <a:chExt cx="1000125" cy="1000125"/>
          </a:xfrm>
        </p:grpSpPr>
        <p:cxnSp>
          <p:nvCxnSpPr>
            <p:cNvPr id="10" name="Connecteur droit 9">
              <a:extLst>
                <a:ext uri="{FF2B5EF4-FFF2-40B4-BE49-F238E27FC236}">
                  <a16:creationId xmlns:a16="http://schemas.microsoft.com/office/drawing/2014/main" id="{1E40887E-CAE9-094A-8529-BF278A2200FD}"/>
                </a:ext>
              </a:extLst>
            </p:cNvPr>
            <p:cNvCxnSpPr>
              <a:cxnSpLocks/>
            </p:cNvCxnSpPr>
            <p:nvPr userDrawn="1"/>
          </p:nvCxnSpPr>
          <p:spPr>
            <a:xfrm>
              <a:off x="-187708" y="6386513"/>
              <a:ext cx="587758" cy="587758"/>
            </a:xfrm>
            <a:prstGeom prst="line">
              <a:avLst/>
            </a:prstGeom>
            <a:ln w="76200">
              <a:solidFill>
                <a:srgbClr val="003CC8"/>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4A8CE42B-6F2C-0D49-AA63-ED78D437B49D}"/>
                </a:ext>
              </a:extLst>
            </p:cNvPr>
            <p:cNvCxnSpPr>
              <a:cxnSpLocks/>
            </p:cNvCxnSpPr>
            <p:nvPr userDrawn="1"/>
          </p:nvCxnSpPr>
          <p:spPr>
            <a:xfrm>
              <a:off x="-192471" y="6000750"/>
              <a:ext cx="1000125" cy="1000125"/>
            </a:xfrm>
            <a:prstGeom prst="line">
              <a:avLst/>
            </a:prstGeom>
            <a:ln w="76200">
              <a:solidFill>
                <a:srgbClr val="003CC8"/>
              </a:solidFill>
            </a:ln>
          </p:spPr>
          <p:style>
            <a:lnRef idx="1">
              <a:schemeClr val="accent1"/>
            </a:lnRef>
            <a:fillRef idx="0">
              <a:schemeClr val="accent1"/>
            </a:fillRef>
            <a:effectRef idx="0">
              <a:schemeClr val="accent1"/>
            </a:effectRef>
            <a:fontRef idx="minor">
              <a:schemeClr val="tx1"/>
            </a:fontRef>
          </p:style>
        </p:cxnSp>
      </p:grpSp>
      <p:grpSp>
        <p:nvGrpSpPr>
          <p:cNvPr id="22" name="Groupe 21">
            <a:extLst>
              <a:ext uri="{FF2B5EF4-FFF2-40B4-BE49-F238E27FC236}">
                <a16:creationId xmlns:a16="http://schemas.microsoft.com/office/drawing/2014/main" id="{D45929AB-7AA8-104E-99AC-36DEF7F17077}"/>
              </a:ext>
            </a:extLst>
          </p:cNvPr>
          <p:cNvGrpSpPr/>
          <p:nvPr userDrawn="1"/>
        </p:nvGrpSpPr>
        <p:grpSpPr>
          <a:xfrm rot="16200000">
            <a:off x="-78868" y="-84728"/>
            <a:ext cx="870891" cy="870891"/>
            <a:chOff x="11446626" y="-132155"/>
            <a:chExt cx="870891" cy="870891"/>
          </a:xfrm>
        </p:grpSpPr>
        <p:cxnSp>
          <p:nvCxnSpPr>
            <p:cNvPr id="13" name="Connecteur droit 12">
              <a:extLst>
                <a:ext uri="{FF2B5EF4-FFF2-40B4-BE49-F238E27FC236}">
                  <a16:creationId xmlns:a16="http://schemas.microsoft.com/office/drawing/2014/main" id="{13FB7196-D3D4-804D-9F66-B1D4064BF188}"/>
                </a:ext>
              </a:extLst>
            </p:cNvPr>
            <p:cNvCxnSpPr>
              <a:cxnSpLocks/>
            </p:cNvCxnSpPr>
            <p:nvPr userDrawn="1"/>
          </p:nvCxnSpPr>
          <p:spPr>
            <a:xfrm>
              <a:off x="11843657" y="-132155"/>
              <a:ext cx="473860" cy="473860"/>
            </a:xfrm>
            <a:prstGeom prst="line">
              <a:avLst/>
            </a:prstGeom>
            <a:ln w="76200">
              <a:solidFill>
                <a:srgbClr val="00005C"/>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BD4DA542-511C-7C47-AE23-4F1978CCE638}"/>
                </a:ext>
              </a:extLst>
            </p:cNvPr>
            <p:cNvCxnSpPr>
              <a:cxnSpLocks/>
            </p:cNvCxnSpPr>
            <p:nvPr userDrawn="1"/>
          </p:nvCxnSpPr>
          <p:spPr>
            <a:xfrm>
              <a:off x="11446626" y="-132155"/>
              <a:ext cx="870891" cy="870891"/>
            </a:xfrm>
            <a:prstGeom prst="line">
              <a:avLst/>
            </a:prstGeom>
            <a:ln w="76200">
              <a:solidFill>
                <a:srgbClr val="00005C"/>
              </a:solidFill>
            </a:ln>
          </p:spPr>
          <p:style>
            <a:lnRef idx="1">
              <a:schemeClr val="accent1"/>
            </a:lnRef>
            <a:fillRef idx="0">
              <a:schemeClr val="accent1"/>
            </a:fillRef>
            <a:effectRef idx="0">
              <a:schemeClr val="accent1"/>
            </a:effectRef>
            <a:fontRef idx="minor">
              <a:schemeClr val="tx1"/>
            </a:fontRef>
          </p:style>
        </p:cxnSp>
      </p:grpSp>
      <p:cxnSp>
        <p:nvCxnSpPr>
          <p:cNvPr id="18" name="Connecteur droit 17">
            <a:extLst>
              <a:ext uri="{FF2B5EF4-FFF2-40B4-BE49-F238E27FC236}">
                <a16:creationId xmlns:a16="http://schemas.microsoft.com/office/drawing/2014/main" id="{8B6E4A34-E007-3441-A5B6-03CBA9AE6EF9}"/>
              </a:ext>
            </a:extLst>
          </p:cNvPr>
          <p:cNvCxnSpPr>
            <a:cxnSpLocks/>
          </p:cNvCxnSpPr>
          <p:nvPr userDrawn="1"/>
        </p:nvCxnSpPr>
        <p:spPr>
          <a:xfrm>
            <a:off x="1045029" y="1052795"/>
            <a:ext cx="4278085" cy="0"/>
          </a:xfrm>
          <a:prstGeom prst="line">
            <a:avLst/>
          </a:prstGeom>
          <a:ln w="76200">
            <a:solidFill>
              <a:srgbClr val="003CC8"/>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9A523B22-4D7F-2D45-B30D-43CDCC5686B5}"/>
              </a:ext>
            </a:extLst>
          </p:cNvPr>
          <p:cNvCxnSpPr>
            <a:cxnSpLocks/>
          </p:cNvCxnSpPr>
          <p:nvPr userDrawn="1"/>
        </p:nvCxnSpPr>
        <p:spPr>
          <a:xfrm>
            <a:off x="838200" y="933053"/>
            <a:ext cx="3387429" cy="0"/>
          </a:xfrm>
          <a:prstGeom prst="line">
            <a:avLst/>
          </a:prstGeom>
          <a:ln w="38100">
            <a:solidFill>
              <a:srgbClr val="00005C"/>
            </a:solidFill>
          </a:ln>
        </p:spPr>
        <p:style>
          <a:lnRef idx="1">
            <a:schemeClr val="accent1"/>
          </a:lnRef>
          <a:fillRef idx="0">
            <a:schemeClr val="accent1"/>
          </a:fillRef>
          <a:effectRef idx="0">
            <a:schemeClr val="accent1"/>
          </a:effectRef>
          <a:fontRef idx="minor">
            <a:schemeClr val="tx1"/>
          </a:fontRef>
        </p:style>
      </p:cxnSp>
      <p:pic>
        <p:nvPicPr>
          <p:cNvPr id="19" name="Image 18">
            <a:extLst>
              <a:ext uri="{FF2B5EF4-FFF2-40B4-BE49-F238E27FC236}">
                <a16:creationId xmlns:a16="http://schemas.microsoft.com/office/drawing/2014/main" id="{DDFD9736-8673-DC4C-B4DB-22E0B9FBBE6F}"/>
              </a:ext>
            </a:extLst>
          </p:cNvPr>
          <p:cNvPicPr>
            <a:picLocks noChangeAspect="1"/>
          </p:cNvPicPr>
          <p:nvPr userDrawn="1"/>
        </p:nvPicPr>
        <p:blipFill>
          <a:blip r:embed="rId2"/>
          <a:stretch>
            <a:fillRect/>
          </a:stretch>
        </p:blipFill>
        <p:spPr>
          <a:xfrm>
            <a:off x="95474" y="6356350"/>
            <a:ext cx="1393097" cy="457905"/>
          </a:xfrm>
          <a:prstGeom prst="rect">
            <a:avLst/>
          </a:prstGeom>
        </p:spPr>
      </p:pic>
    </p:spTree>
    <p:extLst>
      <p:ext uri="{BB962C8B-B14F-4D97-AF65-F5344CB8AC3E}">
        <p14:creationId xmlns:p14="http://schemas.microsoft.com/office/powerpoint/2010/main" val="672371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re et contenu">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AADF26-BBE1-3642-8716-F5396BBE2903}"/>
              </a:ext>
            </a:extLst>
          </p:cNvPr>
          <p:cNvSpPr/>
          <p:nvPr userDrawn="1"/>
        </p:nvSpPr>
        <p:spPr>
          <a:xfrm>
            <a:off x="0" y="0"/>
            <a:ext cx="10760529" cy="922291"/>
          </a:xfrm>
          <a:prstGeom prst="rect">
            <a:avLst/>
          </a:prstGeom>
          <a:solidFill>
            <a:srgbClr val="FFE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B6D774EA-319E-6E48-A610-9860C93A92D6}"/>
              </a:ext>
            </a:extLst>
          </p:cNvPr>
          <p:cNvSpPr>
            <a:spLocks noGrp="1"/>
          </p:cNvSpPr>
          <p:nvPr>
            <p:ph type="title"/>
          </p:nvPr>
        </p:nvSpPr>
        <p:spPr>
          <a:xfrm>
            <a:off x="838200" y="-1134"/>
            <a:ext cx="10515600" cy="922291"/>
          </a:xfrm>
          <a:prstGeom prst="rect">
            <a:avLst/>
          </a:prstGeom>
        </p:spPr>
        <p:txBody>
          <a:bodyPr>
            <a:normAutofit/>
          </a:bodyPr>
          <a:lstStyle>
            <a:lvl1pPr>
              <a:defRPr sz="2400"/>
            </a:lvl1pPr>
          </a:lstStyle>
          <a:p>
            <a:r>
              <a:rPr lang="fr-FR" dirty="0"/>
              <a:t>Modifiez le style du titre</a:t>
            </a:r>
          </a:p>
        </p:txBody>
      </p:sp>
      <p:sp>
        <p:nvSpPr>
          <p:cNvPr id="3" name="Espace réservé du contenu 2">
            <a:extLst>
              <a:ext uri="{FF2B5EF4-FFF2-40B4-BE49-F238E27FC236}">
                <a16:creationId xmlns:a16="http://schemas.microsoft.com/office/drawing/2014/main" id="{FDC34BAD-853A-6D4C-BD48-4B908871B306}"/>
              </a:ext>
            </a:extLst>
          </p:cNvPr>
          <p:cNvSpPr>
            <a:spLocks noGrp="1"/>
          </p:cNvSpPr>
          <p:nvPr>
            <p:ph idx="1"/>
          </p:nvPr>
        </p:nvSpPr>
        <p:spPr>
          <a:xfrm>
            <a:off x="838200" y="1276758"/>
            <a:ext cx="10515600" cy="4900205"/>
          </a:xfrm>
          <a:prstGeom prst="rect">
            <a:avLst/>
          </a:prstGeom>
        </p:spPr>
        <p:txBody>
          <a:bodyPr>
            <a:normAutofit/>
          </a:bodyPr>
          <a:lstStyle>
            <a:lvl1pPr>
              <a:buClr>
                <a:srgbClr val="003CC8"/>
              </a:buClr>
              <a:defRPr sz="1800"/>
            </a:lvl1p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E4865A0-5600-7A4F-AFEE-99554302A036}"/>
              </a:ext>
            </a:extLst>
          </p:cNvPr>
          <p:cNvSpPr>
            <a:spLocks noGrp="1"/>
          </p:cNvSpPr>
          <p:nvPr>
            <p:ph type="dt" sz="half" idx="10"/>
          </p:nvPr>
        </p:nvSpPr>
        <p:spPr>
          <a:xfrm>
            <a:off x="1741032" y="6356350"/>
            <a:ext cx="1840367" cy="365125"/>
          </a:xfrm>
          <a:prstGeom prst="rect">
            <a:avLst/>
          </a:prstGeom>
        </p:spPr>
        <p:txBody>
          <a:bodyPr/>
          <a:lstStyle/>
          <a:p>
            <a:fld id="{B54AB204-4E82-FA4E-89A6-530A10A63E21}" type="datetimeFigureOut">
              <a:rPr lang="fr-FR" smtClean="0"/>
              <a:t>05/02/2021</a:t>
            </a:fld>
            <a:endParaRPr lang="fr-FR"/>
          </a:p>
        </p:txBody>
      </p:sp>
      <p:sp>
        <p:nvSpPr>
          <p:cNvPr id="5" name="Espace réservé du pied de page 4">
            <a:extLst>
              <a:ext uri="{FF2B5EF4-FFF2-40B4-BE49-F238E27FC236}">
                <a16:creationId xmlns:a16="http://schemas.microsoft.com/office/drawing/2014/main" id="{B4E06A7E-D4CB-7F40-9C9B-7CF2541048C0}"/>
              </a:ext>
            </a:extLst>
          </p:cNvPr>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id="{347436E4-EE90-1B4D-A376-7BBDA9CAD71F}"/>
              </a:ext>
            </a:extLst>
          </p:cNvPr>
          <p:cNvSpPr>
            <a:spLocks noGrp="1"/>
          </p:cNvSpPr>
          <p:nvPr>
            <p:ph type="sldNum" sz="quarter" idx="12"/>
          </p:nvPr>
        </p:nvSpPr>
        <p:spPr>
          <a:xfrm>
            <a:off x="8610600" y="6356350"/>
            <a:ext cx="2743200" cy="365125"/>
          </a:xfrm>
          <a:prstGeom prst="rect">
            <a:avLst/>
          </a:prstGeom>
        </p:spPr>
        <p:txBody>
          <a:bodyPr/>
          <a:lstStyle/>
          <a:p>
            <a:fld id="{6B39DB97-1E4E-714F-95B5-FCA7DBF6B1F2}" type="slidenum">
              <a:rPr lang="fr-FR" smtClean="0"/>
              <a:t>‹N°›</a:t>
            </a:fld>
            <a:endParaRPr lang="fr-FR"/>
          </a:p>
        </p:txBody>
      </p:sp>
      <p:grpSp>
        <p:nvGrpSpPr>
          <p:cNvPr id="23" name="Groupe 22">
            <a:extLst>
              <a:ext uri="{FF2B5EF4-FFF2-40B4-BE49-F238E27FC236}">
                <a16:creationId xmlns:a16="http://schemas.microsoft.com/office/drawing/2014/main" id="{5D07A66C-EAD1-3449-9984-2C83FC70B1C1}"/>
              </a:ext>
            </a:extLst>
          </p:cNvPr>
          <p:cNvGrpSpPr/>
          <p:nvPr userDrawn="1"/>
        </p:nvGrpSpPr>
        <p:grpSpPr>
          <a:xfrm rot="16200000">
            <a:off x="11353800" y="6000750"/>
            <a:ext cx="1000125" cy="1000125"/>
            <a:chOff x="-192471" y="6000750"/>
            <a:chExt cx="1000125" cy="1000125"/>
          </a:xfrm>
        </p:grpSpPr>
        <p:cxnSp>
          <p:nvCxnSpPr>
            <p:cNvPr id="10" name="Connecteur droit 9">
              <a:extLst>
                <a:ext uri="{FF2B5EF4-FFF2-40B4-BE49-F238E27FC236}">
                  <a16:creationId xmlns:a16="http://schemas.microsoft.com/office/drawing/2014/main" id="{1E40887E-CAE9-094A-8529-BF278A2200FD}"/>
                </a:ext>
              </a:extLst>
            </p:cNvPr>
            <p:cNvCxnSpPr>
              <a:cxnSpLocks/>
            </p:cNvCxnSpPr>
            <p:nvPr userDrawn="1"/>
          </p:nvCxnSpPr>
          <p:spPr>
            <a:xfrm>
              <a:off x="-187708" y="6386513"/>
              <a:ext cx="587758" cy="587758"/>
            </a:xfrm>
            <a:prstGeom prst="line">
              <a:avLst/>
            </a:prstGeom>
            <a:ln w="76200">
              <a:solidFill>
                <a:srgbClr val="003CC8"/>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4A8CE42B-6F2C-0D49-AA63-ED78D437B49D}"/>
                </a:ext>
              </a:extLst>
            </p:cNvPr>
            <p:cNvCxnSpPr>
              <a:cxnSpLocks/>
            </p:cNvCxnSpPr>
            <p:nvPr userDrawn="1"/>
          </p:nvCxnSpPr>
          <p:spPr>
            <a:xfrm>
              <a:off x="-192471" y="6000750"/>
              <a:ext cx="1000125" cy="1000125"/>
            </a:xfrm>
            <a:prstGeom prst="line">
              <a:avLst/>
            </a:prstGeom>
            <a:ln w="76200">
              <a:solidFill>
                <a:srgbClr val="003CC8"/>
              </a:solidFill>
            </a:ln>
          </p:spPr>
          <p:style>
            <a:lnRef idx="1">
              <a:schemeClr val="accent1"/>
            </a:lnRef>
            <a:fillRef idx="0">
              <a:schemeClr val="accent1"/>
            </a:fillRef>
            <a:effectRef idx="0">
              <a:schemeClr val="accent1"/>
            </a:effectRef>
            <a:fontRef idx="minor">
              <a:schemeClr val="tx1"/>
            </a:fontRef>
          </p:style>
        </p:cxnSp>
      </p:grpSp>
      <p:grpSp>
        <p:nvGrpSpPr>
          <p:cNvPr id="22" name="Groupe 21">
            <a:extLst>
              <a:ext uri="{FF2B5EF4-FFF2-40B4-BE49-F238E27FC236}">
                <a16:creationId xmlns:a16="http://schemas.microsoft.com/office/drawing/2014/main" id="{D45929AB-7AA8-104E-99AC-36DEF7F17077}"/>
              </a:ext>
            </a:extLst>
          </p:cNvPr>
          <p:cNvGrpSpPr/>
          <p:nvPr userDrawn="1"/>
        </p:nvGrpSpPr>
        <p:grpSpPr>
          <a:xfrm rot="16200000">
            <a:off x="-78868" y="-84728"/>
            <a:ext cx="870891" cy="870891"/>
            <a:chOff x="11446626" y="-132155"/>
            <a:chExt cx="870891" cy="870891"/>
          </a:xfrm>
        </p:grpSpPr>
        <p:cxnSp>
          <p:nvCxnSpPr>
            <p:cNvPr id="13" name="Connecteur droit 12">
              <a:extLst>
                <a:ext uri="{FF2B5EF4-FFF2-40B4-BE49-F238E27FC236}">
                  <a16:creationId xmlns:a16="http://schemas.microsoft.com/office/drawing/2014/main" id="{13FB7196-D3D4-804D-9F66-B1D4064BF188}"/>
                </a:ext>
              </a:extLst>
            </p:cNvPr>
            <p:cNvCxnSpPr>
              <a:cxnSpLocks/>
            </p:cNvCxnSpPr>
            <p:nvPr userDrawn="1"/>
          </p:nvCxnSpPr>
          <p:spPr>
            <a:xfrm>
              <a:off x="11843657" y="-132155"/>
              <a:ext cx="473860" cy="473860"/>
            </a:xfrm>
            <a:prstGeom prst="line">
              <a:avLst/>
            </a:prstGeom>
            <a:ln w="76200">
              <a:solidFill>
                <a:srgbClr val="00005C"/>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BD4DA542-511C-7C47-AE23-4F1978CCE638}"/>
                </a:ext>
              </a:extLst>
            </p:cNvPr>
            <p:cNvCxnSpPr>
              <a:cxnSpLocks/>
            </p:cNvCxnSpPr>
            <p:nvPr userDrawn="1"/>
          </p:nvCxnSpPr>
          <p:spPr>
            <a:xfrm>
              <a:off x="11446626" y="-132155"/>
              <a:ext cx="870891" cy="870891"/>
            </a:xfrm>
            <a:prstGeom prst="line">
              <a:avLst/>
            </a:prstGeom>
            <a:ln w="76200">
              <a:solidFill>
                <a:srgbClr val="00005C"/>
              </a:solidFill>
            </a:ln>
          </p:spPr>
          <p:style>
            <a:lnRef idx="1">
              <a:schemeClr val="accent1"/>
            </a:lnRef>
            <a:fillRef idx="0">
              <a:schemeClr val="accent1"/>
            </a:fillRef>
            <a:effectRef idx="0">
              <a:schemeClr val="accent1"/>
            </a:effectRef>
            <a:fontRef idx="minor">
              <a:schemeClr val="tx1"/>
            </a:fontRef>
          </p:style>
        </p:cxnSp>
      </p:grpSp>
      <p:cxnSp>
        <p:nvCxnSpPr>
          <p:cNvPr id="15" name="Connecteur droit 14">
            <a:extLst>
              <a:ext uri="{FF2B5EF4-FFF2-40B4-BE49-F238E27FC236}">
                <a16:creationId xmlns:a16="http://schemas.microsoft.com/office/drawing/2014/main" id="{50809E90-492B-8847-BB00-40C04721F323}"/>
              </a:ext>
            </a:extLst>
          </p:cNvPr>
          <p:cNvCxnSpPr>
            <a:cxnSpLocks/>
          </p:cNvCxnSpPr>
          <p:nvPr userDrawn="1"/>
        </p:nvCxnSpPr>
        <p:spPr>
          <a:xfrm>
            <a:off x="838200" y="925166"/>
            <a:ext cx="3387429" cy="0"/>
          </a:xfrm>
          <a:prstGeom prst="line">
            <a:avLst/>
          </a:prstGeom>
          <a:ln w="38100">
            <a:solidFill>
              <a:srgbClr val="003CC8"/>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8B6E4A34-E007-3441-A5B6-03CBA9AE6EF9}"/>
              </a:ext>
            </a:extLst>
          </p:cNvPr>
          <p:cNvCxnSpPr>
            <a:cxnSpLocks/>
          </p:cNvCxnSpPr>
          <p:nvPr userDrawn="1"/>
        </p:nvCxnSpPr>
        <p:spPr>
          <a:xfrm>
            <a:off x="1045029" y="1044908"/>
            <a:ext cx="4278085" cy="0"/>
          </a:xfrm>
          <a:prstGeom prst="line">
            <a:avLst/>
          </a:prstGeom>
          <a:ln w="76200">
            <a:solidFill>
              <a:srgbClr val="00005C"/>
            </a:solidFill>
          </a:ln>
        </p:spPr>
        <p:style>
          <a:lnRef idx="1">
            <a:schemeClr val="accent1"/>
          </a:lnRef>
          <a:fillRef idx="0">
            <a:schemeClr val="accent1"/>
          </a:fillRef>
          <a:effectRef idx="0">
            <a:schemeClr val="accent1"/>
          </a:effectRef>
          <a:fontRef idx="minor">
            <a:schemeClr val="tx1"/>
          </a:fontRef>
        </p:style>
      </p:cxnSp>
      <p:pic>
        <p:nvPicPr>
          <p:cNvPr id="27" name="Image 26">
            <a:extLst>
              <a:ext uri="{FF2B5EF4-FFF2-40B4-BE49-F238E27FC236}">
                <a16:creationId xmlns:a16="http://schemas.microsoft.com/office/drawing/2014/main" id="{45479F75-C0AF-0841-827F-B33119B20849}"/>
              </a:ext>
            </a:extLst>
          </p:cNvPr>
          <p:cNvPicPr>
            <a:picLocks noChangeAspect="1"/>
          </p:cNvPicPr>
          <p:nvPr userDrawn="1"/>
        </p:nvPicPr>
        <p:blipFill>
          <a:blip r:embed="rId2"/>
          <a:stretch>
            <a:fillRect/>
          </a:stretch>
        </p:blipFill>
        <p:spPr>
          <a:xfrm>
            <a:off x="95474" y="6356350"/>
            <a:ext cx="1393097" cy="457905"/>
          </a:xfrm>
          <a:prstGeom prst="rect">
            <a:avLst/>
          </a:prstGeom>
        </p:spPr>
      </p:pic>
    </p:spTree>
    <p:extLst>
      <p:ext uri="{BB962C8B-B14F-4D97-AF65-F5344CB8AC3E}">
        <p14:creationId xmlns:p14="http://schemas.microsoft.com/office/powerpoint/2010/main" val="38312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Diapositive de parti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D1E4D7-1813-8B49-9934-1F9C3E47BBAD}"/>
              </a:ext>
            </a:extLst>
          </p:cNvPr>
          <p:cNvSpPr/>
          <p:nvPr userDrawn="1"/>
        </p:nvSpPr>
        <p:spPr>
          <a:xfrm>
            <a:off x="7594169" y="0"/>
            <a:ext cx="4597831" cy="6858000"/>
          </a:xfrm>
          <a:prstGeom prst="rect">
            <a:avLst/>
          </a:prstGeom>
          <a:solidFill>
            <a:srgbClr val="FFE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LEGO, jouet&#10;&#10;Description générée avec un niveau de confiance très élevé">
            <a:extLst>
              <a:ext uri="{FF2B5EF4-FFF2-40B4-BE49-F238E27FC236}">
                <a16:creationId xmlns:a16="http://schemas.microsoft.com/office/drawing/2014/main" id="{1128BF6C-ABB1-48EE-95D1-C40E4D324F95}"/>
              </a:ext>
            </a:extLst>
          </p:cNvPr>
          <p:cNvPicPr>
            <a:picLocks noChangeAspect="1"/>
          </p:cNvPicPr>
          <p:nvPr userDrawn="1"/>
        </p:nvPicPr>
        <p:blipFill rotWithShape="1">
          <a:blip r:embed="rId2"/>
          <a:srcRect l="4278" r="4997"/>
          <a:stretch/>
        </p:blipFill>
        <p:spPr>
          <a:xfrm>
            <a:off x="-147484" y="0"/>
            <a:ext cx="8300881" cy="6858000"/>
          </a:xfrm>
          <a:prstGeom prst="rect">
            <a:avLst/>
          </a:prstGeom>
        </p:spPr>
      </p:pic>
      <p:sp>
        <p:nvSpPr>
          <p:cNvPr id="2" name="Titre 1">
            <a:extLst>
              <a:ext uri="{FF2B5EF4-FFF2-40B4-BE49-F238E27FC236}">
                <a16:creationId xmlns:a16="http://schemas.microsoft.com/office/drawing/2014/main" id="{EBD9F69E-E2C3-D14B-8520-5AF03B407334}"/>
              </a:ext>
            </a:extLst>
          </p:cNvPr>
          <p:cNvSpPr>
            <a:spLocks noGrp="1"/>
          </p:cNvSpPr>
          <p:nvPr>
            <p:ph type="ctrTitle"/>
          </p:nvPr>
        </p:nvSpPr>
        <p:spPr>
          <a:xfrm>
            <a:off x="8153399" y="1122363"/>
            <a:ext cx="3795793" cy="2387600"/>
          </a:xfrm>
          <a:prstGeom prst="rect">
            <a:avLst/>
          </a:prstGeom>
        </p:spPr>
        <p:txBody>
          <a:bodyPr anchor="b">
            <a:normAutofit/>
          </a:bodyPr>
          <a:lstStyle>
            <a:lvl1pPr algn="l">
              <a:defRPr sz="4800">
                <a:solidFill>
                  <a:srgbClr val="000759"/>
                </a:solidFill>
              </a:defRPr>
            </a:lvl1pPr>
          </a:lstStyle>
          <a:p>
            <a:r>
              <a:rPr lang="fr-FR" dirty="0"/>
              <a:t>Modifiez le style du titre</a:t>
            </a:r>
          </a:p>
        </p:txBody>
      </p:sp>
      <p:sp>
        <p:nvSpPr>
          <p:cNvPr id="3" name="Sous-titre 2">
            <a:extLst>
              <a:ext uri="{FF2B5EF4-FFF2-40B4-BE49-F238E27FC236}">
                <a16:creationId xmlns:a16="http://schemas.microsoft.com/office/drawing/2014/main" id="{9980C5A4-7A8E-C943-8C7B-2B3210E29455}"/>
              </a:ext>
            </a:extLst>
          </p:cNvPr>
          <p:cNvSpPr>
            <a:spLocks noGrp="1"/>
          </p:cNvSpPr>
          <p:nvPr>
            <p:ph type="subTitle" idx="1"/>
          </p:nvPr>
        </p:nvSpPr>
        <p:spPr>
          <a:xfrm>
            <a:off x="8153398" y="3602038"/>
            <a:ext cx="3795793" cy="1655762"/>
          </a:xfrm>
          <a:prstGeom prst="rect">
            <a:avLst/>
          </a:prstGeom>
        </p:spPr>
        <p:txBody>
          <a:bodyPr/>
          <a:lstStyle>
            <a:lvl1pPr marL="0" indent="0" algn="l">
              <a:buNone/>
              <a:defRPr sz="2400">
                <a:solidFill>
                  <a:srgbClr val="00075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7C2877A0-0079-F84B-B4CD-FE2962153E39}"/>
              </a:ext>
            </a:extLst>
          </p:cNvPr>
          <p:cNvSpPr>
            <a:spLocks noGrp="1"/>
          </p:cNvSpPr>
          <p:nvPr>
            <p:ph type="dt" sz="half" idx="10"/>
          </p:nvPr>
        </p:nvSpPr>
        <p:spPr>
          <a:xfrm>
            <a:off x="838200" y="6356350"/>
            <a:ext cx="2743200" cy="365125"/>
          </a:xfrm>
          <a:prstGeom prst="rect">
            <a:avLst/>
          </a:prstGeom>
        </p:spPr>
        <p:txBody>
          <a:bodyPr/>
          <a:lstStyle/>
          <a:p>
            <a:fld id="{B54AB204-4E82-FA4E-89A6-530A10A63E21}" type="datetimeFigureOut">
              <a:rPr lang="fr-FR" smtClean="0"/>
              <a:t>05/02/2021</a:t>
            </a:fld>
            <a:endParaRPr lang="fr-FR"/>
          </a:p>
        </p:txBody>
      </p:sp>
      <p:sp>
        <p:nvSpPr>
          <p:cNvPr id="5" name="Espace réservé du pied de page 4">
            <a:extLst>
              <a:ext uri="{FF2B5EF4-FFF2-40B4-BE49-F238E27FC236}">
                <a16:creationId xmlns:a16="http://schemas.microsoft.com/office/drawing/2014/main" id="{7F439FF2-5728-DC42-BD34-61936C3C6ED6}"/>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0595DD63-3234-8741-BC2B-CF53485888A6}"/>
              </a:ext>
            </a:extLst>
          </p:cNvPr>
          <p:cNvSpPr>
            <a:spLocks noGrp="1"/>
          </p:cNvSpPr>
          <p:nvPr>
            <p:ph type="sldNum" sz="quarter" idx="12"/>
          </p:nvPr>
        </p:nvSpPr>
        <p:spPr>
          <a:xfrm>
            <a:off x="8610600" y="6356350"/>
            <a:ext cx="2743200" cy="365125"/>
          </a:xfrm>
          <a:prstGeom prst="rect">
            <a:avLst/>
          </a:prstGeom>
        </p:spPr>
        <p:txBody>
          <a:bodyPr/>
          <a:lstStyle/>
          <a:p>
            <a:fld id="{6B39DB97-1E4E-714F-95B5-FCA7DBF6B1F2}" type="slidenum">
              <a:rPr lang="fr-FR" smtClean="0"/>
              <a:t>‹N°›</a:t>
            </a:fld>
            <a:endParaRPr lang="fr-FR"/>
          </a:p>
        </p:txBody>
      </p:sp>
      <p:pic>
        <p:nvPicPr>
          <p:cNvPr id="11" name="Image 10">
            <a:extLst>
              <a:ext uri="{FF2B5EF4-FFF2-40B4-BE49-F238E27FC236}">
                <a16:creationId xmlns:a16="http://schemas.microsoft.com/office/drawing/2014/main" id="{FA1B9929-EA95-514B-9FB4-15A134372738}"/>
              </a:ext>
            </a:extLst>
          </p:cNvPr>
          <p:cNvPicPr>
            <a:picLocks noChangeAspect="1"/>
          </p:cNvPicPr>
          <p:nvPr userDrawn="1"/>
        </p:nvPicPr>
        <p:blipFill>
          <a:blip r:embed="rId3"/>
          <a:stretch>
            <a:fillRect/>
          </a:stretch>
        </p:blipFill>
        <p:spPr>
          <a:xfrm>
            <a:off x="95474" y="6356348"/>
            <a:ext cx="1393097" cy="457906"/>
          </a:xfrm>
          <a:prstGeom prst="rect">
            <a:avLst/>
          </a:prstGeom>
        </p:spPr>
      </p:pic>
    </p:spTree>
    <p:extLst>
      <p:ext uri="{BB962C8B-B14F-4D97-AF65-F5344CB8AC3E}">
        <p14:creationId xmlns:p14="http://schemas.microsoft.com/office/powerpoint/2010/main" val="1264929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6_Diapositive de parti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D1E4D7-1813-8B49-9934-1F9C3E47BBAD}"/>
              </a:ext>
            </a:extLst>
          </p:cNvPr>
          <p:cNvSpPr/>
          <p:nvPr userDrawn="1"/>
        </p:nvSpPr>
        <p:spPr>
          <a:xfrm>
            <a:off x="7594169" y="0"/>
            <a:ext cx="4597831" cy="6858000"/>
          </a:xfrm>
          <a:prstGeom prst="rect">
            <a:avLst/>
          </a:prstGeom>
          <a:solidFill>
            <a:srgbClr val="FF0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LEGO, jouet&#10;&#10;Description générée avec un niveau de confiance très élevé">
            <a:extLst>
              <a:ext uri="{FF2B5EF4-FFF2-40B4-BE49-F238E27FC236}">
                <a16:creationId xmlns:a16="http://schemas.microsoft.com/office/drawing/2014/main" id="{A8F856DF-69FB-4CD8-8721-6D9CD5E75CFA}"/>
              </a:ext>
            </a:extLst>
          </p:cNvPr>
          <p:cNvPicPr>
            <a:picLocks noChangeAspect="1"/>
          </p:cNvPicPr>
          <p:nvPr userDrawn="1"/>
        </p:nvPicPr>
        <p:blipFill rotWithShape="1">
          <a:blip r:embed="rId2"/>
          <a:srcRect l="9035" t="886"/>
          <a:stretch/>
        </p:blipFill>
        <p:spPr>
          <a:xfrm>
            <a:off x="-245806" y="-4"/>
            <a:ext cx="8399204" cy="6867835"/>
          </a:xfrm>
          <a:prstGeom prst="rect">
            <a:avLst/>
          </a:prstGeom>
        </p:spPr>
      </p:pic>
      <p:sp>
        <p:nvSpPr>
          <p:cNvPr id="2" name="Titre 1">
            <a:extLst>
              <a:ext uri="{FF2B5EF4-FFF2-40B4-BE49-F238E27FC236}">
                <a16:creationId xmlns:a16="http://schemas.microsoft.com/office/drawing/2014/main" id="{EBD9F69E-E2C3-D14B-8520-5AF03B407334}"/>
              </a:ext>
            </a:extLst>
          </p:cNvPr>
          <p:cNvSpPr>
            <a:spLocks noGrp="1"/>
          </p:cNvSpPr>
          <p:nvPr>
            <p:ph type="ctrTitle"/>
          </p:nvPr>
        </p:nvSpPr>
        <p:spPr>
          <a:xfrm>
            <a:off x="8153399" y="1122363"/>
            <a:ext cx="3795793" cy="2387600"/>
          </a:xfrm>
          <a:prstGeom prst="rect">
            <a:avLst/>
          </a:prstGeom>
        </p:spPr>
        <p:txBody>
          <a:bodyPr anchor="b">
            <a:normAutofit/>
          </a:bodyPr>
          <a:lstStyle>
            <a:lvl1pPr algn="l">
              <a:defRPr sz="480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9980C5A4-7A8E-C943-8C7B-2B3210E29455}"/>
              </a:ext>
            </a:extLst>
          </p:cNvPr>
          <p:cNvSpPr>
            <a:spLocks noGrp="1"/>
          </p:cNvSpPr>
          <p:nvPr>
            <p:ph type="subTitle" idx="1"/>
          </p:nvPr>
        </p:nvSpPr>
        <p:spPr>
          <a:xfrm>
            <a:off x="8153398" y="3602038"/>
            <a:ext cx="3795793"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7C2877A0-0079-F84B-B4CD-FE2962153E39}"/>
              </a:ext>
            </a:extLst>
          </p:cNvPr>
          <p:cNvSpPr>
            <a:spLocks noGrp="1"/>
          </p:cNvSpPr>
          <p:nvPr>
            <p:ph type="dt" sz="half" idx="10"/>
          </p:nvPr>
        </p:nvSpPr>
        <p:spPr>
          <a:xfrm>
            <a:off x="838200" y="6356350"/>
            <a:ext cx="2743200" cy="365125"/>
          </a:xfrm>
          <a:prstGeom prst="rect">
            <a:avLst/>
          </a:prstGeom>
        </p:spPr>
        <p:txBody>
          <a:bodyPr/>
          <a:lstStyle/>
          <a:p>
            <a:fld id="{B54AB204-4E82-FA4E-89A6-530A10A63E21}" type="datetimeFigureOut">
              <a:rPr lang="fr-FR" smtClean="0"/>
              <a:t>05/02/2021</a:t>
            </a:fld>
            <a:endParaRPr lang="fr-FR"/>
          </a:p>
        </p:txBody>
      </p:sp>
      <p:sp>
        <p:nvSpPr>
          <p:cNvPr id="5" name="Espace réservé du pied de page 4">
            <a:extLst>
              <a:ext uri="{FF2B5EF4-FFF2-40B4-BE49-F238E27FC236}">
                <a16:creationId xmlns:a16="http://schemas.microsoft.com/office/drawing/2014/main" id="{7F439FF2-5728-DC42-BD34-61936C3C6ED6}"/>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0595DD63-3234-8741-BC2B-CF53485888A6}"/>
              </a:ext>
            </a:extLst>
          </p:cNvPr>
          <p:cNvSpPr>
            <a:spLocks noGrp="1"/>
          </p:cNvSpPr>
          <p:nvPr>
            <p:ph type="sldNum" sz="quarter" idx="12"/>
          </p:nvPr>
        </p:nvSpPr>
        <p:spPr>
          <a:xfrm>
            <a:off x="8610600" y="6356350"/>
            <a:ext cx="2743200" cy="365125"/>
          </a:xfrm>
          <a:prstGeom prst="rect">
            <a:avLst/>
          </a:prstGeom>
        </p:spPr>
        <p:txBody>
          <a:bodyPr/>
          <a:lstStyle/>
          <a:p>
            <a:fld id="{6B39DB97-1E4E-714F-95B5-FCA7DBF6B1F2}" type="slidenum">
              <a:rPr lang="fr-FR" smtClean="0"/>
              <a:t>‹N°›</a:t>
            </a:fld>
            <a:endParaRPr lang="fr-FR"/>
          </a:p>
        </p:txBody>
      </p:sp>
      <p:pic>
        <p:nvPicPr>
          <p:cNvPr id="15" name="Image 14">
            <a:extLst>
              <a:ext uri="{FF2B5EF4-FFF2-40B4-BE49-F238E27FC236}">
                <a16:creationId xmlns:a16="http://schemas.microsoft.com/office/drawing/2014/main" id="{18CEE06C-D1C6-4083-933B-EC7BD0855783}"/>
              </a:ext>
            </a:extLst>
          </p:cNvPr>
          <p:cNvPicPr>
            <a:picLocks noChangeAspect="1"/>
          </p:cNvPicPr>
          <p:nvPr userDrawn="1"/>
        </p:nvPicPr>
        <p:blipFill>
          <a:blip r:embed="rId3"/>
          <a:stretch>
            <a:fillRect/>
          </a:stretch>
        </p:blipFill>
        <p:spPr>
          <a:xfrm>
            <a:off x="95474" y="6356349"/>
            <a:ext cx="1393097" cy="457905"/>
          </a:xfrm>
          <a:prstGeom prst="rect">
            <a:avLst/>
          </a:prstGeom>
        </p:spPr>
      </p:pic>
      <p:sp>
        <p:nvSpPr>
          <p:cNvPr id="7" name="Rectangle 6">
            <a:extLst>
              <a:ext uri="{FF2B5EF4-FFF2-40B4-BE49-F238E27FC236}">
                <a16:creationId xmlns:a16="http://schemas.microsoft.com/office/drawing/2014/main" id="{FA3F8D29-8E02-4A01-A9D2-551E6F3A7500}"/>
              </a:ext>
            </a:extLst>
          </p:cNvPr>
          <p:cNvSpPr/>
          <p:nvPr userDrawn="1"/>
        </p:nvSpPr>
        <p:spPr>
          <a:xfrm>
            <a:off x="7216877" y="-4"/>
            <a:ext cx="2054942" cy="471952"/>
          </a:xfrm>
          <a:prstGeom prst="rect">
            <a:avLst/>
          </a:prstGeom>
          <a:solidFill>
            <a:srgbClr val="FF0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70539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7_Diapositive de parti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D1E4D7-1813-8B49-9934-1F9C3E47BBAD}"/>
              </a:ext>
            </a:extLst>
          </p:cNvPr>
          <p:cNvSpPr/>
          <p:nvPr userDrawn="1"/>
        </p:nvSpPr>
        <p:spPr>
          <a:xfrm>
            <a:off x="7594169" y="0"/>
            <a:ext cx="4597831" cy="6858000"/>
          </a:xfrm>
          <a:prstGeom prst="rect">
            <a:avLst/>
          </a:prstGeom>
          <a:solidFill>
            <a:srgbClr val="003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946FA23F-B49A-4B82-AEF7-3A9DAD4B59C5}"/>
              </a:ext>
            </a:extLst>
          </p:cNvPr>
          <p:cNvPicPr>
            <a:picLocks noChangeAspect="1"/>
          </p:cNvPicPr>
          <p:nvPr userDrawn="1"/>
        </p:nvPicPr>
        <p:blipFill>
          <a:blip r:embed="rId2"/>
          <a:stretch>
            <a:fillRect/>
          </a:stretch>
        </p:blipFill>
        <p:spPr>
          <a:xfrm flipH="1">
            <a:off x="0" y="0"/>
            <a:ext cx="8606510" cy="6858000"/>
          </a:xfrm>
          <a:prstGeom prst="rect">
            <a:avLst/>
          </a:prstGeom>
        </p:spPr>
      </p:pic>
      <p:sp>
        <p:nvSpPr>
          <p:cNvPr id="2" name="Titre 1">
            <a:extLst>
              <a:ext uri="{FF2B5EF4-FFF2-40B4-BE49-F238E27FC236}">
                <a16:creationId xmlns:a16="http://schemas.microsoft.com/office/drawing/2014/main" id="{EBD9F69E-E2C3-D14B-8520-5AF03B407334}"/>
              </a:ext>
            </a:extLst>
          </p:cNvPr>
          <p:cNvSpPr>
            <a:spLocks noGrp="1"/>
          </p:cNvSpPr>
          <p:nvPr>
            <p:ph type="ctrTitle"/>
          </p:nvPr>
        </p:nvSpPr>
        <p:spPr>
          <a:xfrm>
            <a:off x="8153399" y="1122363"/>
            <a:ext cx="3795793" cy="2387600"/>
          </a:xfrm>
          <a:prstGeom prst="rect">
            <a:avLst/>
          </a:prstGeom>
        </p:spPr>
        <p:txBody>
          <a:bodyPr anchor="b">
            <a:normAutofit/>
          </a:bodyPr>
          <a:lstStyle>
            <a:lvl1pPr algn="l">
              <a:defRPr sz="480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9980C5A4-7A8E-C943-8C7B-2B3210E29455}"/>
              </a:ext>
            </a:extLst>
          </p:cNvPr>
          <p:cNvSpPr>
            <a:spLocks noGrp="1"/>
          </p:cNvSpPr>
          <p:nvPr>
            <p:ph type="subTitle" idx="1"/>
          </p:nvPr>
        </p:nvSpPr>
        <p:spPr>
          <a:xfrm>
            <a:off x="8153398" y="3602038"/>
            <a:ext cx="3795793"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7C2877A0-0079-F84B-B4CD-FE2962153E39}"/>
              </a:ext>
            </a:extLst>
          </p:cNvPr>
          <p:cNvSpPr>
            <a:spLocks noGrp="1"/>
          </p:cNvSpPr>
          <p:nvPr>
            <p:ph type="dt" sz="half" idx="10"/>
          </p:nvPr>
        </p:nvSpPr>
        <p:spPr>
          <a:xfrm>
            <a:off x="838200" y="6356350"/>
            <a:ext cx="2743200" cy="365125"/>
          </a:xfrm>
          <a:prstGeom prst="rect">
            <a:avLst/>
          </a:prstGeom>
        </p:spPr>
        <p:txBody>
          <a:bodyPr/>
          <a:lstStyle/>
          <a:p>
            <a:fld id="{B54AB204-4E82-FA4E-89A6-530A10A63E21}" type="datetimeFigureOut">
              <a:rPr lang="fr-FR" smtClean="0"/>
              <a:t>05/02/2021</a:t>
            </a:fld>
            <a:endParaRPr lang="fr-FR"/>
          </a:p>
        </p:txBody>
      </p:sp>
      <p:sp>
        <p:nvSpPr>
          <p:cNvPr id="5" name="Espace réservé du pied de page 4">
            <a:extLst>
              <a:ext uri="{FF2B5EF4-FFF2-40B4-BE49-F238E27FC236}">
                <a16:creationId xmlns:a16="http://schemas.microsoft.com/office/drawing/2014/main" id="{7F439FF2-5728-DC42-BD34-61936C3C6ED6}"/>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0595DD63-3234-8741-BC2B-CF53485888A6}"/>
              </a:ext>
            </a:extLst>
          </p:cNvPr>
          <p:cNvSpPr>
            <a:spLocks noGrp="1"/>
          </p:cNvSpPr>
          <p:nvPr>
            <p:ph type="sldNum" sz="quarter" idx="12"/>
          </p:nvPr>
        </p:nvSpPr>
        <p:spPr>
          <a:xfrm>
            <a:off x="8610600" y="6356350"/>
            <a:ext cx="2743200" cy="365125"/>
          </a:xfrm>
          <a:prstGeom prst="rect">
            <a:avLst/>
          </a:prstGeom>
        </p:spPr>
        <p:txBody>
          <a:bodyPr/>
          <a:lstStyle/>
          <a:p>
            <a:fld id="{6B39DB97-1E4E-714F-95B5-FCA7DBF6B1F2}" type="slidenum">
              <a:rPr lang="fr-FR" smtClean="0"/>
              <a:t>‹N°›</a:t>
            </a:fld>
            <a:endParaRPr lang="fr-FR"/>
          </a:p>
        </p:txBody>
      </p:sp>
      <p:pic>
        <p:nvPicPr>
          <p:cNvPr id="14" name="Image 13">
            <a:extLst>
              <a:ext uri="{FF2B5EF4-FFF2-40B4-BE49-F238E27FC236}">
                <a16:creationId xmlns:a16="http://schemas.microsoft.com/office/drawing/2014/main" id="{8086E848-A83B-8E45-A2FF-37331074A619}"/>
              </a:ext>
            </a:extLst>
          </p:cNvPr>
          <p:cNvPicPr>
            <a:picLocks noChangeAspect="1"/>
          </p:cNvPicPr>
          <p:nvPr userDrawn="1"/>
        </p:nvPicPr>
        <p:blipFill>
          <a:blip r:embed="rId3"/>
          <a:stretch>
            <a:fillRect/>
          </a:stretch>
        </p:blipFill>
        <p:spPr>
          <a:xfrm>
            <a:off x="95474" y="6356349"/>
            <a:ext cx="1393097" cy="457905"/>
          </a:xfrm>
          <a:prstGeom prst="rect">
            <a:avLst/>
          </a:prstGeom>
        </p:spPr>
      </p:pic>
    </p:spTree>
    <p:extLst>
      <p:ext uri="{BB962C8B-B14F-4D97-AF65-F5344CB8AC3E}">
        <p14:creationId xmlns:p14="http://schemas.microsoft.com/office/powerpoint/2010/main" val="2812377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FF5DCB5-8CEA-BB4E-8134-AC42341F3A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E5AC8DBA-745F-104A-A32C-0E3DDA5C56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6147421F-0BD8-6641-BF09-45982ADD11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AB204-4E82-FA4E-89A6-530A10A63E21}" type="datetimeFigureOut">
              <a:rPr lang="fr-FR" smtClean="0"/>
              <a:t>05/02/2021</a:t>
            </a:fld>
            <a:endParaRPr lang="fr-FR"/>
          </a:p>
        </p:txBody>
      </p:sp>
      <p:sp>
        <p:nvSpPr>
          <p:cNvPr id="5" name="Espace réservé du pied de page 4">
            <a:extLst>
              <a:ext uri="{FF2B5EF4-FFF2-40B4-BE49-F238E27FC236}">
                <a16:creationId xmlns:a16="http://schemas.microsoft.com/office/drawing/2014/main" id="{F8E0A3FB-E918-8F41-85B6-397452965F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73179853-4563-D440-8412-0EB30561A4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9DB97-1E4E-714F-95B5-FCA7DBF6B1F2}" type="slidenum">
              <a:rPr lang="fr-FR" smtClean="0"/>
              <a:t>‹N°›</a:t>
            </a:fld>
            <a:endParaRPr lang="fr-FR"/>
          </a:p>
        </p:txBody>
      </p:sp>
    </p:spTree>
    <p:extLst>
      <p:ext uri="{BB962C8B-B14F-4D97-AF65-F5344CB8AC3E}">
        <p14:creationId xmlns:p14="http://schemas.microsoft.com/office/powerpoint/2010/main" val="1912911002"/>
      </p:ext>
    </p:extLst>
  </p:cSld>
  <p:clrMap bg1="lt1" tx1="dk1" bg2="lt2" tx2="dk2" accent1="accent1" accent2="accent2" accent3="accent3" accent4="accent4" accent5="accent5" accent6="accent6" hlink="hlink" folHlink="folHlink"/>
  <p:sldLayoutIdLst>
    <p:sldLayoutId id="2147483664" r:id="rId1"/>
    <p:sldLayoutId id="2147483679" r:id="rId2"/>
    <p:sldLayoutId id="2147483663" r:id="rId3"/>
    <p:sldLayoutId id="2147483650" r:id="rId4"/>
    <p:sldLayoutId id="2147483665" r:id="rId5"/>
    <p:sldLayoutId id="2147483678" r:id="rId6"/>
    <p:sldLayoutId id="2147483662" r:id="rId7"/>
  </p:sldLayoutIdLst>
  <p:txStyles>
    <p:titleStyle>
      <a:lvl1pPr algn="l" defTabSz="914400" rtl="0" eaLnBrk="1" latinLnBrk="0" hangingPunct="1">
        <a:lnSpc>
          <a:spcPct val="90000"/>
        </a:lnSpc>
        <a:spcBef>
          <a:spcPct val="0"/>
        </a:spcBef>
        <a:buNone/>
        <a:defRPr sz="4400" kern="1200">
          <a:solidFill>
            <a:srgbClr val="00075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2.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12.png"/><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6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mailto:Fran&#231;oise.grot@cge.asso.fr" TargetMode="External"/><Relationship Id="rId2" Type="http://schemas.openxmlformats.org/officeDocument/2006/relationships/notesSlide" Target="../notesSlides/notesSlide78.xml"/><Relationship Id="rId1" Type="http://schemas.openxmlformats.org/officeDocument/2006/relationships/slideLayout" Target="../slideLayouts/slideLayout5.xml"/><Relationship Id="rId4" Type="http://schemas.openxmlformats.org/officeDocument/2006/relationships/hyperlink" Target="mailto:pascale.borel@esc-clermont.f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95398" y="1149532"/>
            <a:ext cx="11100362" cy="2413830"/>
          </a:xfrm>
        </p:spPr>
        <p:txBody>
          <a:bodyPr>
            <a:normAutofit/>
          </a:bodyPr>
          <a:lstStyle/>
          <a:p>
            <a:r>
              <a:rPr lang="fr-FR" sz="4800" b="1" dirty="0"/>
              <a:t>Baromètre Egalité Femmes-Hommes </a:t>
            </a:r>
          </a:p>
          <a:p>
            <a:r>
              <a:rPr lang="fr-FR" sz="4800" b="1" dirty="0"/>
              <a:t>6</a:t>
            </a:r>
            <a:r>
              <a:rPr lang="fr-FR" sz="4800" b="1" baseline="30000" dirty="0"/>
              <a:t>ème</a:t>
            </a:r>
            <a:r>
              <a:rPr lang="fr-FR" sz="4800" b="1" dirty="0"/>
              <a:t> édition 2020</a:t>
            </a:r>
          </a:p>
          <a:p>
            <a:endParaRPr lang="fr-FR" sz="4800" b="1" dirty="0"/>
          </a:p>
          <a:p>
            <a:endParaRPr lang="fr-FR" sz="4800" b="1" dirty="0"/>
          </a:p>
        </p:txBody>
      </p:sp>
    </p:spTree>
    <p:extLst>
      <p:ext uri="{BB962C8B-B14F-4D97-AF65-F5344CB8AC3E}">
        <p14:creationId xmlns:p14="http://schemas.microsoft.com/office/powerpoint/2010/main" val="251129210"/>
      </p:ext>
    </p:extLst>
  </p:cSld>
  <p:clrMapOvr>
    <a:masterClrMapping/>
  </p:clrMapOvr>
  <mc:AlternateContent xmlns:mc="http://schemas.openxmlformats.org/markup-compatibility/2006" xmlns:p14="http://schemas.microsoft.com/office/powerpoint/2010/main">
    <mc:Choice Requires="p14">
      <p:transition spd="slow" p14:dur="2000" advTm="2150"/>
    </mc:Choice>
    <mc:Fallback xmlns="">
      <p:transition spd="slow" advTm="215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3600" b="1" cap="small" dirty="0"/>
              <a:t>La méthodologie</a:t>
            </a:r>
            <a:endParaRPr lang="fr-FR" sz="3600" dirty="0"/>
          </a:p>
        </p:txBody>
      </p:sp>
      <p:sp>
        <p:nvSpPr>
          <p:cNvPr id="2" name="Espace réservé du numéro de diapositive 1"/>
          <p:cNvSpPr>
            <a:spLocks noGrp="1"/>
          </p:cNvSpPr>
          <p:nvPr>
            <p:ph type="sldNum" sz="quarter" idx="12"/>
          </p:nvPr>
        </p:nvSpPr>
        <p:spPr/>
        <p:txBody>
          <a:bodyPr/>
          <a:lstStyle/>
          <a:p>
            <a:fld id="{5EAE936F-60B9-4C48-BAF5-E7112AB12A72}" type="slidenum">
              <a:rPr lang="fr-FR" smtClean="0"/>
              <a:t>10</a:t>
            </a:fld>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1513845608"/>
              </p:ext>
            </p:extLst>
          </p:nvPr>
        </p:nvGraphicFramePr>
        <p:xfrm>
          <a:off x="1145405" y="2186014"/>
          <a:ext cx="9086249" cy="3086468"/>
        </p:xfrm>
        <a:graphic>
          <a:graphicData uri="http://schemas.openxmlformats.org/drawingml/2006/table">
            <a:tbl>
              <a:tblPr firstRow="1" bandRow="1">
                <a:tableStyleId>{B301B821-A1FF-4177-AEE7-76D212191A09}</a:tableStyleId>
              </a:tblPr>
              <a:tblGrid>
                <a:gridCol w="2958613">
                  <a:extLst>
                    <a:ext uri="{9D8B030D-6E8A-4147-A177-3AD203B41FA5}">
                      <a16:colId xmlns:a16="http://schemas.microsoft.com/office/drawing/2014/main" val="20000"/>
                    </a:ext>
                  </a:extLst>
                </a:gridCol>
                <a:gridCol w="2354531">
                  <a:extLst>
                    <a:ext uri="{9D8B030D-6E8A-4147-A177-3AD203B41FA5}">
                      <a16:colId xmlns:a16="http://schemas.microsoft.com/office/drawing/2014/main" val="20001"/>
                    </a:ext>
                  </a:extLst>
                </a:gridCol>
                <a:gridCol w="2144240">
                  <a:extLst>
                    <a:ext uri="{9D8B030D-6E8A-4147-A177-3AD203B41FA5}">
                      <a16:colId xmlns:a16="http://schemas.microsoft.com/office/drawing/2014/main" val="20002"/>
                    </a:ext>
                  </a:extLst>
                </a:gridCol>
                <a:gridCol w="1628865">
                  <a:extLst>
                    <a:ext uri="{9D8B030D-6E8A-4147-A177-3AD203B41FA5}">
                      <a16:colId xmlns:a16="http://schemas.microsoft.com/office/drawing/2014/main" val="20003"/>
                    </a:ext>
                  </a:extLst>
                </a:gridCol>
              </a:tblGrid>
              <a:tr h="1030984">
                <a:tc>
                  <a:txBody>
                    <a:bodyPr/>
                    <a:lstStyle/>
                    <a:p>
                      <a:pPr algn="ctr"/>
                      <a:r>
                        <a:rPr lang="fr-FR" sz="1800" dirty="0"/>
                        <a:t>Type d’établissements</a:t>
                      </a:r>
                    </a:p>
                  </a:txBody>
                  <a:tcPr anchor="ctr">
                    <a:solidFill>
                      <a:srgbClr val="0067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Nombre d’établissements membres de la CGE</a:t>
                      </a:r>
                    </a:p>
                  </a:txBody>
                  <a:tcPr anchor="ctr">
                    <a:solidFill>
                      <a:srgbClr val="0067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Nombre d’établissements ayant participés au baromètre</a:t>
                      </a:r>
                    </a:p>
                  </a:txBody>
                  <a:tcPr anchor="ctr">
                    <a:solidFill>
                      <a:srgbClr val="0067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Taux de couverture</a:t>
                      </a:r>
                    </a:p>
                  </a:txBody>
                  <a:tcPr anchor="ctr">
                    <a:solidFill>
                      <a:srgbClr val="0067F4"/>
                    </a:solidFill>
                  </a:tcPr>
                </a:tc>
                <a:extLst>
                  <a:ext uri="{0D108BD9-81ED-4DB2-BD59-A6C34878D82A}">
                    <a16:rowId xmlns:a16="http://schemas.microsoft.com/office/drawing/2014/main" val="10000"/>
                  </a:ext>
                </a:extLst>
              </a:tr>
              <a:tr h="4451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Ecoles d’ingénieurs</a:t>
                      </a:r>
                    </a:p>
                  </a:txBody>
                  <a:tcPr anchor="ctr"/>
                </a:tc>
                <a:tc>
                  <a:txBody>
                    <a:bodyPr/>
                    <a:lstStyle/>
                    <a:p>
                      <a:pPr algn="ctr"/>
                      <a:r>
                        <a:rPr lang="fr-FR" sz="2000" b="0" dirty="0"/>
                        <a:t>144</a:t>
                      </a:r>
                    </a:p>
                  </a:txBody>
                  <a:tcPr anchor="ctr"/>
                </a:tc>
                <a:tc>
                  <a:txBody>
                    <a:bodyPr/>
                    <a:lstStyle/>
                    <a:p>
                      <a:pPr algn="ctr"/>
                      <a:r>
                        <a:rPr lang="fr-FR" sz="2000" b="0" dirty="0"/>
                        <a:t>47</a:t>
                      </a:r>
                    </a:p>
                  </a:txBody>
                  <a:tcPr anchor="ctr"/>
                </a:tc>
                <a:tc>
                  <a:txBody>
                    <a:bodyPr/>
                    <a:lstStyle/>
                    <a:p>
                      <a:pPr algn="ctr"/>
                      <a:r>
                        <a:rPr lang="fr-FR" sz="2000" b="0" dirty="0"/>
                        <a:t>32,6%</a:t>
                      </a:r>
                    </a:p>
                  </a:txBody>
                  <a:tcPr anchor="ctr"/>
                </a:tc>
                <a:extLst>
                  <a:ext uri="{0D108BD9-81ED-4DB2-BD59-A6C34878D82A}">
                    <a16:rowId xmlns:a16="http://schemas.microsoft.com/office/drawing/2014/main" val="10001"/>
                  </a:ext>
                </a:extLst>
              </a:tr>
              <a:tr h="632582">
                <a:tc>
                  <a:txBody>
                    <a:bodyPr/>
                    <a:lstStyle/>
                    <a:p>
                      <a:pPr algn="l"/>
                      <a:r>
                        <a:rPr lang="fr-FR" sz="1800" dirty="0"/>
                        <a:t>Ecoles de management</a:t>
                      </a:r>
                    </a:p>
                  </a:txBody>
                  <a:tcPr anchor="ctr"/>
                </a:tc>
                <a:tc>
                  <a:txBody>
                    <a:bodyPr/>
                    <a:lstStyle/>
                    <a:p>
                      <a:pPr algn="ctr"/>
                      <a:r>
                        <a:rPr lang="fr-FR" sz="2000" b="0" dirty="0"/>
                        <a:t>38</a:t>
                      </a:r>
                    </a:p>
                  </a:txBody>
                  <a:tcPr anchor="ctr"/>
                </a:tc>
                <a:tc>
                  <a:txBody>
                    <a:bodyPr/>
                    <a:lstStyle/>
                    <a:p>
                      <a:pPr algn="ctr"/>
                      <a:r>
                        <a:rPr lang="fr-FR" sz="2000" dirty="0"/>
                        <a:t>21</a:t>
                      </a:r>
                      <a:endParaRPr lang="fr-FR" sz="2000" b="0" dirty="0"/>
                    </a:p>
                  </a:txBody>
                  <a:tcPr anchor="ctr"/>
                </a:tc>
                <a:tc>
                  <a:txBody>
                    <a:bodyPr/>
                    <a:lstStyle/>
                    <a:p>
                      <a:pPr algn="ctr"/>
                      <a:r>
                        <a:rPr lang="fr-FR" sz="2000" b="0" dirty="0"/>
                        <a:t>55,3%</a:t>
                      </a:r>
                    </a:p>
                  </a:txBody>
                  <a:tcPr anchor="ctr"/>
                </a:tc>
                <a:extLst>
                  <a:ext uri="{0D108BD9-81ED-4DB2-BD59-A6C34878D82A}">
                    <a16:rowId xmlns:a16="http://schemas.microsoft.com/office/drawing/2014/main" val="10002"/>
                  </a:ext>
                </a:extLst>
              </a:tr>
              <a:tr h="8200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Autres établissements</a:t>
                      </a:r>
                    </a:p>
                  </a:txBody>
                  <a:tcPr anchor="ctr"/>
                </a:tc>
                <a:tc>
                  <a:txBody>
                    <a:bodyPr/>
                    <a:lstStyle/>
                    <a:p>
                      <a:pPr algn="ctr"/>
                      <a:r>
                        <a:rPr lang="fr-FR" sz="2000" b="0" dirty="0"/>
                        <a:t>34</a:t>
                      </a:r>
                    </a:p>
                  </a:txBody>
                  <a:tcPr anchor="ctr"/>
                </a:tc>
                <a:tc>
                  <a:txBody>
                    <a:bodyPr/>
                    <a:lstStyle/>
                    <a:p>
                      <a:pPr algn="ctr"/>
                      <a:r>
                        <a:rPr lang="fr-FR" sz="2000" dirty="0"/>
                        <a:t>9</a:t>
                      </a:r>
                      <a:endParaRPr lang="fr-FR" sz="2000" b="0" dirty="0"/>
                    </a:p>
                  </a:txBody>
                  <a:tcPr anchor="ctr"/>
                </a:tc>
                <a:tc>
                  <a:txBody>
                    <a:bodyPr/>
                    <a:lstStyle/>
                    <a:p>
                      <a:pPr algn="ctr"/>
                      <a:r>
                        <a:rPr lang="fr-FR" sz="2000" b="0" dirty="0"/>
                        <a:t>26,5%</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66892472"/>
      </p:ext>
    </p:extLst>
  </p:cSld>
  <p:clrMapOvr>
    <a:masterClrMapping/>
  </p:clrMapOvr>
  <mc:AlternateContent xmlns:mc="http://schemas.openxmlformats.org/markup-compatibility/2006" xmlns:p14="http://schemas.microsoft.com/office/powerpoint/2010/main">
    <mc:Choice Requires="p14">
      <p:transition spd="slow" p14:dur="2000" advTm="8232"/>
    </mc:Choice>
    <mc:Fallback xmlns="">
      <p:transition spd="slow" advTm="823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3600" b="1" cap="small" dirty="0"/>
              <a:t>La méthodologie</a:t>
            </a:r>
            <a:endParaRPr lang="fr-FR" sz="3600" dirty="0"/>
          </a:p>
        </p:txBody>
      </p:sp>
      <p:sp>
        <p:nvSpPr>
          <p:cNvPr id="5" name="Sous-titre 4"/>
          <p:cNvSpPr>
            <a:spLocks noGrp="1"/>
          </p:cNvSpPr>
          <p:nvPr>
            <p:ph idx="1"/>
          </p:nvPr>
        </p:nvSpPr>
        <p:spPr/>
        <p:txBody>
          <a:bodyPr>
            <a:noAutofit/>
          </a:bodyPr>
          <a:lstStyle/>
          <a:p>
            <a:pPr marL="0" indent="0" algn="l">
              <a:buNone/>
            </a:pPr>
            <a:r>
              <a:rPr lang="fr-FR" sz="2800" b="1" dirty="0">
                <a:solidFill>
                  <a:srgbClr val="FF091E"/>
                </a:solidFill>
              </a:rPr>
              <a:t>L’échantillon 2020</a:t>
            </a:r>
          </a:p>
          <a:p>
            <a:pPr marL="0" indent="0" algn="l">
              <a:buNone/>
            </a:pPr>
            <a:r>
              <a:rPr lang="fr-FR" sz="2400" dirty="0">
                <a:solidFill>
                  <a:schemeClr val="tx1"/>
                </a:solidFill>
              </a:rPr>
              <a:t>77 établissements ont répondu au baromètre</a:t>
            </a:r>
          </a:p>
          <a:p>
            <a:pPr marL="857250" indent="-411163">
              <a:buFont typeface="Arial" panose="020B0604020202020204" pitchFamily="34" charset="0"/>
              <a:buChar char="•"/>
            </a:pPr>
            <a:r>
              <a:rPr lang="fr-FR" sz="2400" dirty="0">
                <a:solidFill>
                  <a:schemeClr val="tx1"/>
                </a:solidFill>
              </a:rPr>
              <a:t>47 Ecoles d’ingénieurs</a:t>
            </a:r>
          </a:p>
          <a:p>
            <a:pPr marL="857250" indent="-411163">
              <a:buFont typeface="Arial" panose="020B0604020202020204" pitchFamily="34" charset="0"/>
              <a:buChar char="•"/>
            </a:pPr>
            <a:r>
              <a:rPr lang="fr-FR" sz="2400" dirty="0">
                <a:solidFill>
                  <a:schemeClr val="tx1"/>
                </a:solidFill>
              </a:rPr>
              <a:t>21 Ecoles de management</a:t>
            </a:r>
          </a:p>
          <a:p>
            <a:pPr marL="857250" indent="-411163">
              <a:buFont typeface="Arial" panose="020B0604020202020204" pitchFamily="34" charset="0"/>
              <a:buChar char="•"/>
            </a:pPr>
            <a:r>
              <a:rPr lang="fr-FR" sz="2400" dirty="0">
                <a:solidFill>
                  <a:schemeClr val="tx1"/>
                </a:solidFill>
              </a:rPr>
              <a:t>9 Autres établissements</a:t>
            </a:r>
          </a:p>
          <a:p>
            <a:pPr marL="0" indent="0" algn="l">
              <a:buNone/>
            </a:pPr>
            <a:endParaRPr lang="fr-FR" dirty="0"/>
          </a:p>
        </p:txBody>
      </p:sp>
      <p:sp>
        <p:nvSpPr>
          <p:cNvPr id="3" name="Espace réservé du numéro de diapositive 2"/>
          <p:cNvSpPr>
            <a:spLocks noGrp="1"/>
          </p:cNvSpPr>
          <p:nvPr>
            <p:ph type="sldNum" sz="quarter" idx="12"/>
          </p:nvPr>
        </p:nvSpPr>
        <p:spPr/>
        <p:txBody>
          <a:bodyPr/>
          <a:lstStyle/>
          <a:p>
            <a:fld id="{5EAE936F-60B9-4C48-BAF5-E7112AB12A72}" type="slidenum">
              <a:rPr lang="fr-FR" smtClean="0"/>
              <a:t>11</a:t>
            </a:fld>
            <a:endParaRPr lang="fr-FR" dirty="0"/>
          </a:p>
        </p:txBody>
      </p:sp>
      <p:sp>
        <p:nvSpPr>
          <p:cNvPr id="2" name="ZoneTexte 1"/>
          <p:cNvSpPr txBox="1"/>
          <p:nvPr/>
        </p:nvSpPr>
        <p:spPr>
          <a:xfrm>
            <a:off x="459058" y="4996055"/>
            <a:ext cx="10346473" cy="1138773"/>
          </a:xfrm>
          <a:prstGeom prst="rect">
            <a:avLst/>
          </a:prstGeom>
          <a:noFill/>
        </p:spPr>
        <p:txBody>
          <a:bodyPr wrap="square" rtlCol="0">
            <a:spAutoFit/>
          </a:bodyPr>
          <a:lstStyle/>
          <a:p>
            <a:pPr algn="just"/>
            <a:r>
              <a:rPr lang="fr-FR" sz="2400" dirty="0"/>
              <a:t>Parmi eux, 54 établissements (soit 70,1 % des répondants) sont signataires du formulaire d'adhésion à la Charte Egalité Femmes-Hommes</a:t>
            </a:r>
            <a:r>
              <a:rPr lang="fr-FR" sz="2000" dirty="0"/>
              <a:t>.</a:t>
            </a:r>
          </a:p>
          <a:p>
            <a:pPr algn="just"/>
            <a:endParaRPr lang="fr-FR" sz="2000" dirty="0"/>
          </a:p>
        </p:txBody>
      </p:sp>
      <p:graphicFrame>
        <p:nvGraphicFramePr>
          <p:cNvPr id="7" name="Graphique 6"/>
          <p:cNvGraphicFramePr>
            <a:graphicFrameLocks/>
          </p:cNvGraphicFramePr>
          <p:nvPr>
            <p:extLst>
              <p:ext uri="{D42A27DB-BD31-4B8C-83A1-F6EECF244321}">
                <p14:modId xmlns:p14="http://schemas.microsoft.com/office/powerpoint/2010/main" val="925553080"/>
              </p:ext>
            </p:extLst>
          </p:nvPr>
        </p:nvGraphicFramePr>
        <p:xfrm>
          <a:off x="6890938" y="1873406"/>
          <a:ext cx="4706330" cy="32484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a:extLst>
              <a:ext uri="{FF2B5EF4-FFF2-40B4-BE49-F238E27FC236}">
                <a16:creationId xmlns:a16="http://schemas.microsoft.com/office/drawing/2014/main" id="{D93A9399-9D99-492B-96D5-DE4790712B24}"/>
              </a:ext>
            </a:extLst>
          </p:cNvPr>
          <p:cNvGraphicFramePr>
            <a:graphicFrameLocks/>
          </p:cNvGraphicFramePr>
          <p:nvPr>
            <p:extLst>
              <p:ext uri="{D42A27DB-BD31-4B8C-83A1-F6EECF244321}">
                <p14:modId xmlns:p14="http://schemas.microsoft.com/office/powerpoint/2010/main" val="256720049"/>
              </p:ext>
            </p:extLst>
          </p:nvPr>
        </p:nvGraphicFramePr>
        <p:xfrm>
          <a:off x="6758171" y="2050621"/>
          <a:ext cx="4572000" cy="2736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2423086"/>
      </p:ext>
    </p:extLst>
  </p:cSld>
  <p:clrMapOvr>
    <a:masterClrMapping/>
  </p:clrMapOvr>
  <mc:AlternateContent xmlns:mc="http://schemas.openxmlformats.org/markup-compatibility/2006" xmlns:p14="http://schemas.microsoft.com/office/powerpoint/2010/main">
    <mc:Choice Requires="p14">
      <p:transition spd="slow" p14:dur="2000" advTm="8232"/>
    </mc:Choice>
    <mc:Fallback xmlns="">
      <p:transition spd="slow" advTm="82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anim calcmode="lin" valueType="num">
                                      <p:cBhvr>
                                        <p:cTn id="3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cap="small" dirty="0"/>
              <a:t>La méthodologie</a:t>
            </a:r>
            <a:endParaRPr lang="fr-FR" sz="3600" dirty="0"/>
          </a:p>
        </p:txBody>
      </p:sp>
      <p:sp>
        <p:nvSpPr>
          <p:cNvPr id="5" name="Sous-titre 4"/>
          <p:cNvSpPr>
            <a:spLocks noGrp="1"/>
          </p:cNvSpPr>
          <p:nvPr>
            <p:ph idx="1"/>
          </p:nvPr>
        </p:nvSpPr>
        <p:spPr/>
        <p:txBody>
          <a:bodyPr>
            <a:noAutofit/>
          </a:bodyPr>
          <a:lstStyle/>
          <a:p>
            <a:pPr marL="0" indent="0" algn="l">
              <a:buNone/>
            </a:pPr>
            <a:r>
              <a:rPr lang="fr-FR" sz="2800" b="1" dirty="0">
                <a:solidFill>
                  <a:srgbClr val="FF091E"/>
                </a:solidFill>
              </a:rPr>
              <a:t>L’échantillon 2020</a:t>
            </a:r>
          </a:p>
          <a:p>
            <a:pPr algn="l"/>
            <a:endParaRPr lang="fr-FR" sz="2400" dirty="0"/>
          </a:p>
          <a:p>
            <a:pPr marL="0" indent="0" algn="l">
              <a:buNone/>
            </a:pPr>
            <a:r>
              <a:rPr lang="fr-FR" sz="2400" dirty="0">
                <a:solidFill>
                  <a:schemeClr val="tx1"/>
                </a:solidFill>
              </a:rPr>
              <a:t>Les 77 établissements répondants représentent :</a:t>
            </a:r>
          </a:p>
          <a:p>
            <a:pPr marL="715963" indent="-358775">
              <a:buFont typeface="Wingdings" panose="05000000000000000000" pitchFamily="2" charset="2"/>
              <a:buChar char="§"/>
            </a:pPr>
            <a:endParaRPr lang="fr-FR" sz="2400" dirty="0">
              <a:solidFill>
                <a:schemeClr val="tx1"/>
              </a:solidFill>
            </a:endParaRPr>
          </a:p>
          <a:p>
            <a:pPr marL="715963" indent="-358775">
              <a:buFont typeface="Wingdings" panose="05000000000000000000" pitchFamily="2" charset="2"/>
              <a:buChar char="§"/>
            </a:pPr>
            <a:r>
              <a:rPr lang="fr-FR" sz="2800" b="1" dirty="0">
                <a:solidFill>
                  <a:srgbClr val="FF091E"/>
                </a:solidFill>
              </a:rPr>
              <a:t>167 145 </a:t>
            </a:r>
            <a:r>
              <a:rPr lang="fr-FR" sz="2400" dirty="0" err="1">
                <a:solidFill>
                  <a:schemeClr val="tx1"/>
                </a:solidFill>
              </a:rPr>
              <a:t>étudiant.e.s</a:t>
            </a:r>
            <a:r>
              <a:rPr lang="fr-FR" sz="2400" dirty="0">
                <a:solidFill>
                  <a:schemeClr val="tx1"/>
                </a:solidFill>
              </a:rPr>
              <a:t> en formation initiale</a:t>
            </a:r>
          </a:p>
          <a:p>
            <a:pPr marL="715963" indent="-358775">
              <a:buFont typeface="Wingdings" panose="05000000000000000000" pitchFamily="2" charset="2"/>
              <a:buChar char="§"/>
            </a:pPr>
            <a:r>
              <a:rPr lang="fr-FR" sz="2800" b="1" dirty="0">
                <a:solidFill>
                  <a:srgbClr val="FF091E"/>
                </a:solidFill>
              </a:rPr>
              <a:t>11 912 </a:t>
            </a:r>
            <a:r>
              <a:rPr lang="fr-FR" sz="2400" dirty="0" err="1"/>
              <a:t>participant.e.s</a:t>
            </a:r>
            <a:r>
              <a:rPr lang="fr-FR" sz="2400" dirty="0">
                <a:solidFill>
                  <a:schemeClr val="tx1"/>
                </a:solidFill>
              </a:rPr>
              <a:t> à la formation continue</a:t>
            </a:r>
          </a:p>
          <a:p>
            <a:pPr marL="715963" indent="-358775">
              <a:buFont typeface="Wingdings" panose="05000000000000000000" pitchFamily="2" charset="2"/>
              <a:buChar char="§"/>
            </a:pPr>
            <a:r>
              <a:rPr lang="fr-FR" sz="2800" b="1" dirty="0">
                <a:solidFill>
                  <a:srgbClr val="FF091E"/>
                </a:solidFill>
              </a:rPr>
              <a:t>23 936 </a:t>
            </a:r>
            <a:r>
              <a:rPr lang="fr-FR" sz="2400" dirty="0" err="1">
                <a:solidFill>
                  <a:schemeClr val="tx1"/>
                </a:solidFill>
              </a:rPr>
              <a:t>salarié.e.s</a:t>
            </a:r>
            <a:r>
              <a:rPr lang="fr-FR" sz="2400" dirty="0">
                <a:solidFill>
                  <a:schemeClr val="tx1"/>
                </a:solidFill>
              </a:rPr>
              <a:t> </a:t>
            </a:r>
          </a:p>
          <a:p>
            <a:pPr marL="0" indent="0" algn="l">
              <a:buNone/>
            </a:pPr>
            <a:endParaRPr lang="fr-FR" sz="2400" dirty="0"/>
          </a:p>
        </p:txBody>
      </p:sp>
      <p:sp>
        <p:nvSpPr>
          <p:cNvPr id="3" name="Espace réservé du numéro de diapositive 2"/>
          <p:cNvSpPr>
            <a:spLocks noGrp="1"/>
          </p:cNvSpPr>
          <p:nvPr>
            <p:ph type="sldNum" sz="quarter" idx="12"/>
          </p:nvPr>
        </p:nvSpPr>
        <p:spPr/>
        <p:txBody>
          <a:bodyPr/>
          <a:lstStyle/>
          <a:p>
            <a:fld id="{5EAE936F-60B9-4C48-BAF5-E7112AB12A72}" type="slidenum">
              <a:rPr lang="fr-FR" smtClean="0"/>
              <a:t>12</a:t>
            </a:fld>
            <a:endParaRPr lang="fr-FR" dirty="0"/>
          </a:p>
        </p:txBody>
      </p:sp>
    </p:spTree>
    <p:extLst>
      <p:ext uri="{BB962C8B-B14F-4D97-AF65-F5344CB8AC3E}">
        <p14:creationId xmlns:p14="http://schemas.microsoft.com/office/powerpoint/2010/main" val="3814462500"/>
      </p:ext>
    </p:extLst>
  </p:cSld>
  <p:clrMapOvr>
    <a:masterClrMapping/>
  </p:clrMapOvr>
  <mc:AlternateContent xmlns:mc="http://schemas.openxmlformats.org/markup-compatibility/2006" xmlns:p14="http://schemas.microsoft.com/office/powerpoint/2010/main">
    <mc:Choice Requires="p14">
      <p:transition spd="slow" p14:dur="2000" advTm="8232"/>
    </mc:Choice>
    <mc:Fallback xmlns="">
      <p:transition spd="slow" advTm="82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cap="small" dirty="0"/>
              <a:t>La méthodologie</a:t>
            </a:r>
            <a:endParaRPr lang="fr-FR" sz="3600" dirty="0"/>
          </a:p>
        </p:txBody>
      </p:sp>
      <p:sp>
        <p:nvSpPr>
          <p:cNvPr id="5" name="Sous-titre 4"/>
          <p:cNvSpPr>
            <a:spLocks noGrp="1"/>
          </p:cNvSpPr>
          <p:nvPr>
            <p:ph idx="1"/>
          </p:nvPr>
        </p:nvSpPr>
        <p:spPr>
          <a:xfrm>
            <a:off x="838200" y="1276758"/>
            <a:ext cx="4800599" cy="4900205"/>
          </a:xfrm>
        </p:spPr>
        <p:txBody>
          <a:bodyPr>
            <a:noAutofit/>
          </a:bodyPr>
          <a:lstStyle/>
          <a:p>
            <a:pPr marL="0" indent="0" algn="just">
              <a:buNone/>
            </a:pPr>
            <a:r>
              <a:rPr lang="fr-FR" sz="2600" b="1" dirty="0">
                <a:solidFill>
                  <a:srgbClr val="123BD0"/>
                </a:solidFill>
              </a:rPr>
              <a:t>L’échantillon 2020</a:t>
            </a:r>
          </a:p>
          <a:p>
            <a:pPr algn="just"/>
            <a:endParaRPr lang="fr-FR" sz="1000" dirty="0"/>
          </a:p>
          <a:p>
            <a:pPr marL="0" indent="0" algn="just">
              <a:buNone/>
            </a:pPr>
            <a:r>
              <a:rPr lang="fr-FR" sz="2800" b="1" dirty="0">
                <a:solidFill>
                  <a:srgbClr val="FF091E"/>
                </a:solidFill>
              </a:rPr>
              <a:t>61,0%</a:t>
            </a:r>
            <a:r>
              <a:rPr lang="fr-FR" sz="3200" dirty="0">
                <a:solidFill>
                  <a:srgbClr val="003CC8"/>
                </a:solidFill>
              </a:rPr>
              <a:t> </a:t>
            </a:r>
            <a:r>
              <a:rPr lang="fr-FR" sz="2000" dirty="0">
                <a:solidFill>
                  <a:schemeClr val="tx1"/>
                </a:solidFill>
              </a:rPr>
              <a:t>des établissements relèvent d’un statut public (59,7% en 2019 - 67,7% en 2018 - 62,5% en 2017), </a:t>
            </a:r>
          </a:p>
          <a:p>
            <a:pPr marL="0" indent="0" algn="just">
              <a:buNone/>
            </a:pPr>
            <a:endParaRPr lang="fr-FR" sz="2000" dirty="0"/>
          </a:p>
          <a:p>
            <a:pPr marL="0" indent="0" algn="just">
              <a:buNone/>
            </a:pPr>
            <a:r>
              <a:rPr lang="fr-FR" sz="2800" b="1" dirty="0">
                <a:solidFill>
                  <a:srgbClr val="FF091E"/>
                </a:solidFill>
              </a:rPr>
              <a:t>35,1%</a:t>
            </a:r>
            <a:r>
              <a:rPr lang="fr-FR" sz="2000" dirty="0">
                <a:solidFill>
                  <a:schemeClr val="tx1"/>
                </a:solidFill>
              </a:rPr>
              <a:t> d’un statut privé (33,8% en 2019 - 29,2 % en 2018) </a:t>
            </a:r>
          </a:p>
          <a:p>
            <a:pPr marL="0" indent="0" algn="just">
              <a:buNone/>
            </a:pPr>
            <a:endParaRPr lang="fr-FR" sz="2000" dirty="0"/>
          </a:p>
          <a:p>
            <a:pPr marL="0" indent="0" algn="just">
              <a:buNone/>
            </a:pPr>
            <a:r>
              <a:rPr lang="fr-FR" sz="2800" b="1" dirty="0">
                <a:solidFill>
                  <a:srgbClr val="FF0000"/>
                </a:solidFill>
              </a:rPr>
              <a:t>3,9%</a:t>
            </a:r>
            <a:r>
              <a:rPr lang="fr-FR" sz="2000" dirty="0">
                <a:solidFill>
                  <a:schemeClr val="tx1"/>
                </a:solidFill>
              </a:rPr>
              <a:t> sont des établissements mixtes ou relevant d’un autre statut.</a:t>
            </a:r>
          </a:p>
          <a:p>
            <a:pPr marL="0" indent="0" algn="just">
              <a:buNone/>
            </a:pPr>
            <a:endParaRPr lang="fr-FR" sz="2600" dirty="0"/>
          </a:p>
        </p:txBody>
      </p:sp>
      <p:sp>
        <p:nvSpPr>
          <p:cNvPr id="3" name="Espace réservé du numéro de diapositive 2"/>
          <p:cNvSpPr>
            <a:spLocks noGrp="1"/>
          </p:cNvSpPr>
          <p:nvPr>
            <p:ph type="sldNum" sz="quarter" idx="12"/>
          </p:nvPr>
        </p:nvSpPr>
        <p:spPr/>
        <p:txBody>
          <a:bodyPr/>
          <a:lstStyle/>
          <a:p>
            <a:fld id="{5EAE936F-60B9-4C48-BAF5-E7112AB12A72}" type="slidenum">
              <a:rPr lang="fr-FR" smtClean="0"/>
              <a:t>13</a:t>
            </a:fld>
            <a:endParaRPr lang="fr-FR" dirty="0"/>
          </a:p>
        </p:txBody>
      </p:sp>
      <p:graphicFrame>
        <p:nvGraphicFramePr>
          <p:cNvPr id="6" name="Graphique 5">
            <a:extLst>
              <a:ext uri="{FF2B5EF4-FFF2-40B4-BE49-F238E27FC236}">
                <a16:creationId xmlns:a16="http://schemas.microsoft.com/office/drawing/2014/main" id="{6EBF4D40-C71E-4835-8150-227A357D355B}"/>
              </a:ext>
            </a:extLst>
          </p:cNvPr>
          <p:cNvGraphicFramePr>
            <a:graphicFrameLocks/>
          </p:cNvGraphicFramePr>
          <p:nvPr>
            <p:extLst>
              <p:ext uri="{D42A27DB-BD31-4B8C-83A1-F6EECF244321}">
                <p14:modId xmlns:p14="http://schemas.microsoft.com/office/powerpoint/2010/main" val="2584707957"/>
              </p:ext>
            </p:extLst>
          </p:nvPr>
        </p:nvGraphicFramePr>
        <p:xfrm>
          <a:off x="6096000" y="3670663"/>
          <a:ext cx="4800599" cy="24018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3206397"/>
      </p:ext>
    </p:extLst>
  </p:cSld>
  <p:clrMapOvr>
    <a:masterClrMapping/>
  </p:clrMapOvr>
  <mc:AlternateContent xmlns:mc="http://schemas.openxmlformats.org/markup-compatibility/2006" xmlns:p14="http://schemas.microsoft.com/office/powerpoint/2010/main">
    <mc:Choice Requires="p14">
      <p:transition spd="slow" p14:dur="2000" advTm="8232"/>
    </mc:Choice>
    <mc:Fallback xmlns="">
      <p:transition spd="slow" advTm="82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anim calcmode="lin" valueType="num">
                                      <p:cBhvr>
                                        <p:cTn id="1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1000"/>
                                        <p:tgtEl>
                                          <p:spTgt spid="5">
                                            <p:txEl>
                                              <p:pRg st="6" end="6"/>
                                            </p:txEl>
                                          </p:spTgt>
                                        </p:tgtEl>
                                      </p:cBhvr>
                                    </p:animEffect>
                                    <p:anim calcmode="lin" valueType="num">
                                      <p:cBhvr>
                                        <p:cTn id="2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DF676B9-1C58-44CE-9AC4-1C9A2BAD55AA}"/>
              </a:ext>
            </a:extLst>
          </p:cNvPr>
          <p:cNvSpPr>
            <a:spLocks noGrp="1"/>
          </p:cNvSpPr>
          <p:nvPr>
            <p:ph type="ctrTitle"/>
          </p:nvPr>
        </p:nvSpPr>
        <p:spPr>
          <a:xfrm>
            <a:off x="7981406" y="2676843"/>
            <a:ext cx="4075611" cy="2387600"/>
          </a:xfrm>
        </p:spPr>
        <p:txBody>
          <a:bodyPr>
            <a:noAutofit/>
          </a:bodyPr>
          <a:lstStyle/>
          <a:p>
            <a:r>
              <a:rPr lang="fr-FR" sz="4000" b="1" cap="small" dirty="0"/>
              <a:t>Les </a:t>
            </a:r>
            <a:r>
              <a:rPr lang="fr-FR" sz="4000" b="1" cap="small" dirty="0" err="1"/>
              <a:t>référent.e.s</a:t>
            </a:r>
            <a:r>
              <a:rPr lang="fr-FR" sz="4000" b="1" cap="small" dirty="0"/>
              <a:t> Egalité Femmes-Hommes dans les établissements </a:t>
            </a:r>
          </a:p>
        </p:txBody>
      </p:sp>
    </p:spTree>
    <p:extLst>
      <p:ext uri="{BB962C8B-B14F-4D97-AF65-F5344CB8AC3E}">
        <p14:creationId xmlns:p14="http://schemas.microsoft.com/office/powerpoint/2010/main" val="1153210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562C043-D1A8-4E1A-8486-C7CD5AD63376}"/>
              </a:ext>
            </a:extLst>
          </p:cNvPr>
          <p:cNvSpPr>
            <a:spLocks noGrp="1"/>
          </p:cNvSpPr>
          <p:nvPr>
            <p:ph type="title"/>
          </p:nvPr>
        </p:nvSpPr>
        <p:spPr/>
        <p:txBody>
          <a:bodyPr>
            <a:normAutofit fontScale="90000"/>
          </a:bodyPr>
          <a:lstStyle/>
          <a:p>
            <a:r>
              <a:rPr lang="fr-FR" sz="3200" b="1" cap="small" dirty="0"/>
              <a:t>Les </a:t>
            </a:r>
            <a:r>
              <a:rPr lang="fr-FR" sz="3200" b="1" cap="small" dirty="0" err="1"/>
              <a:t>référent.e.s</a:t>
            </a:r>
            <a:r>
              <a:rPr lang="fr-FR" sz="3200" b="1" cap="small" dirty="0"/>
              <a:t> Egalité Femmes-Hommes dans les établissements</a:t>
            </a:r>
          </a:p>
        </p:txBody>
      </p:sp>
      <p:graphicFrame>
        <p:nvGraphicFramePr>
          <p:cNvPr id="7" name="Graphique 6">
            <a:extLst>
              <a:ext uri="{FF2B5EF4-FFF2-40B4-BE49-F238E27FC236}">
                <a16:creationId xmlns:a16="http://schemas.microsoft.com/office/drawing/2014/main" id="{759A9586-5D31-414F-905E-EC58B47F69E4}"/>
              </a:ext>
            </a:extLst>
          </p:cNvPr>
          <p:cNvGraphicFramePr>
            <a:graphicFrameLocks/>
          </p:cNvGraphicFramePr>
          <p:nvPr>
            <p:extLst>
              <p:ext uri="{D42A27DB-BD31-4B8C-83A1-F6EECF244321}">
                <p14:modId xmlns:p14="http://schemas.microsoft.com/office/powerpoint/2010/main" val="1933887115"/>
              </p:ext>
            </p:extLst>
          </p:nvPr>
        </p:nvGraphicFramePr>
        <p:xfrm>
          <a:off x="413656" y="1813810"/>
          <a:ext cx="6751642" cy="4332157"/>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9">
            <a:extLst>
              <a:ext uri="{FF2B5EF4-FFF2-40B4-BE49-F238E27FC236}">
                <a16:creationId xmlns:a16="http://schemas.microsoft.com/office/drawing/2014/main" id="{2A0F7A5F-A20B-4C1C-9545-7F45667D92D3}"/>
              </a:ext>
            </a:extLst>
          </p:cNvPr>
          <p:cNvSpPr txBox="1"/>
          <p:nvPr/>
        </p:nvSpPr>
        <p:spPr>
          <a:xfrm>
            <a:off x="6250897" y="4634290"/>
            <a:ext cx="4985658" cy="369332"/>
          </a:xfrm>
          <a:prstGeom prst="rect">
            <a:avLst/>
          </a:prstGeom>
          <a:noFill/>
        </p:spPr>
        <p:txBody>
          <a:bodyPr wrap="square">
            <a:spAutoFit/>
          </a:bodyPr>
          <a:lstStyle/>
          <a:p>
            <a:pPr marL="0" indent="0" algn="just">
              <a:buNone/>
            </a:pPr>
            <a:endParaRPr lang="fr-FR" dirty="0"/>
          </a:p>
        </p:txBody>
      </p:sp>
      <p:sp>
        <p:nvSpPr>
          <p:cNvPr id="8" name="Bulle narrative : rectangle à coins arrondis 7">
            <a:extLst>
              <a:ext uri="{FF2B5EF4-FFF2-40B4-BE49-F238E27FC236}">
                <a16:creationId xmlns:a16="http://schemas.microsoft.com/office/drawing/2014/main" id="{BFA00453-7B70-4446-A9FF-A6A509FDD618}"/>
              </a:ext>
            </a:extLst>
          </p:cNvPr>
          <p:cNvSpPr/>
          <p:nvPr/>
        </p:nvSpPr>
        <p:spPr>
          <a:xfrm>
            <a:off x="7790266" y="2498901"/>
            <a:ext cx="3639716" cy="1860198"/>
          </a:xfrm>
          <a:prstGeom prst="wedgeRoundRectCallout">
            <a:avLst/>
          </a:prstGeom>
          <a:solidFill>
            <a:srgbClr val="FF091E"/>
          </a:solidFill>
          <a:ln>
            <a:solidFill>
              <a:srgbClr val="FF0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2000" b="1" dirty="0"/>
              <a:t>Tous les établissements répondants ont au moins </a:t>
            </a:r>
            <a:r>
              <a:rPr lang="fr-FR" sz="2000" b="1" dirty="0" err="1"/>
              <a:t>un.e</a:t>
            </a:r>
            <a:r>
              <a:rPr lang="fr-FR" sz="2000" b="1" dirty="0"/>
              <a:t> </a:t>
            </a:r>
            <a:r>
              <a:rPr lang="fr-FR" sz="2000" b="1" dirty="0" err="1"/>
              <a:t>réferent.e</a:t>
            </a:r>
            <a:r>
              <a:rPr lang="fr-FR" sz="2000" b="1" dirty="0"/>
              <a:t> </a:t>
            </a:r>
          </a:p>
        </p:txBody>
      </p:sp>
    </p:spTree>
    <p:extLst>
      <p:ext uri="{BB962C8B-B14F-4D97-AF65-F5344CB8AC3E}">
        <p14:creationId xmlns:p14="http://schemas.microsoft.com/office/powerpoint/2010/main" val="3172110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17403BC-3C42-41FD-A40A-35CCEFD5ED45}"/>
              </a:ext>
            </a:extLst>
          </p:cNvPr>
          <p:cNvSpPr>
            <a:spLocks noGrp="1"/>
          </p:cNvSpPr>
          <p:nvPr>
            <p:ph idx="13"/>
          </p:nvPr>
        </p:nvSpPr>
        <p:spPr>
          <a:xfrm>
            <a:off x="1592498" y="5475437"/>
            <a:ext cx="10035699" cy="1208047"/>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fr-FR" sz="2000" b="1" dirty="0"/>
              <a:t>Parmi les établissements mobilisant deux </a:t>
            </a:r>
            <a:r>
              <a:rPr lang="fr-FR" sz="2000" b="1" dirty="0" err="1"/>
              <a:t>référent.e.s</a:t>
            </a:r>
            <a:r>
              <a:rPr lang="fr-FR" sz="2000" b="1" dirty="0"/>
              <a:t>, les organisations publiques sont relativement  plus nombreuses. Une faible proportion d'établissements (7,8%) peut mobiliser trois personnes pour assurer les missions de </a:t>
            </a:r>
            <a:r>
              <a:rPr lang="fr-FR" sz="2000" b="1" dirty="0" err="1"/>
              <a:t>référent.e</a:t>
            </a:r>
            <a:r>
              <a:rPr lang="fr-FR" sz="2000" b="1" dirty="0"/>
              <a:t> Egalité Femmes-Hommes</a:t>
            </a:r>
          </a:p>
        </p:txBody>
      </p:sp>
      <p:sp>
        <p:nvSpPr>
          <p:cNvPr id="4" name="Titre 3">
            <a:extLst>
              <a:ext uri="{FF2B5EF4-FFF2-40B4-BE49-F238E27FC236}">
                <a16:creationId xmlns:a16="http://schemas.microsoft.com/office/drawing/2014/main" id="{D562C043-D1A8-4E1A-8486-C7CD5AD63376}"/>
              </a:ext>
            </a:extLst>
          </p:cNvPr>
          <p:cNvSpPr>
            <a:spLocks noGrp="1"/>
          </p:cNvSpPr>
          <p:nvPr>
            <p:ph type="title"/>
          </p:nvPr>
        </p:nvSpPr>
        <p:spPr/>
        <p:txBody>
          <a:bodyPr>
            <a:normAutofit fontScale="90000"/>
          </a:bodyPr>
          <a:lstStyle/>
          <a:p>
            <a:r>
              <a:rPr lang="fr-FR" sz="3200" b="1" cap="small" dirty="0"/>
              <a:t>Les </a:t>
            </a:r>
            <a:r>
              <a:rPr lang="fr-FR" sz="3200" b="1" cap="small" dirty="0" err="1"/>
              <a:t>référent.e.s</a:t>
            </a:r>
            <a:r>
              <a:rPr lang="fr-FR" sz="3200" b="1" cap="small" dirty="0"/>
              <a:t> Egalité Femmes-Hommes dans les établissements</a:t>
            </a:r>
          </a:p>
        </p:txBody>
      </p:sp>
      <p:graphicFrame>
        <p:nvGraphicFramePr>
          <p:cNvPr id="8" name="Graphique 7">
            <a:extLst>
              <a:ext uri="{FF2B5EF4-FFF2-40B4-BE49-F238E27FC236}">
                <a16:creationId xmlns:a16="http://schemas.microsoft.com/office/drawing/2014/main" id="{19289EF9-E98A-4FBD-A3E4-A69F4D24B34D}"/>
              </a:ext>
            </a:extLst>
          </p:cNvPr>
          <p:cNvGraphicFramePr>
            <a:graphicFrameLocks/>
          </p:cNvGraphicFramePr>
          <p:nvPr>
            <p:extLst>
              <p:ext uri="{D42A27DB-BD31-4B8C-83A1-F6EECF244321}">
                <p14:modId xmlns:p14="http://schemas.microsoft.com/office/powerpoint/2010/main" val="664254870"/>
              </p:ext>
            </p:extLst>
          </p:nvPr>
        </p:nvGraphicFramePr>
        <p:xfrm>
          <a:off x="838200" y="1473086"/>
          <a:ext cx="5935676" cy="3911828"/>
        </p:xfrm>
        <a:graphic>
          <a:graphicData uri="http://schemas.openxmlformats.org/drawingml/2006/chart">
            <c:chart xmlns:c="http://schemas.openxmlformats.org/drawingml/2006/chart" xmlns:r="http://schemas.openxmlformats.org/officeDocument/2006/relationships" r:id="rId3"/>
          </a:graphicData>
        </a:graphic>
      </p:graphicFrame>
      <p:sp>
        <p:nvSpPr>
          <p:cNvPr id="2" name="Bulle narrative : rectangle à coins arrondis 1">
            <a:extLst>
              <a:ext uri="{FF2B5EF4-FFF2-40B4-BE49-F238E27FC236}">
                <a16:creationId xmlns:a16="http://schemas.microsoft.com/office/drawing/2014/main" id="{D94D056C-9528-4E93-A254-575401B844A0}"/>
              </a:ext>
            </a:extLst>
          </p:cNvPr>
          <p:cNvSpPr/>
          <p:nvPr/>
        </p:nvSpPr>
        <p:spPr>
          <a:xfrm>
            <a:off x="7118044" y="2024592"/>
            <a:ext cx="2445366" cy="1164569"/>
          </a:xfrm>
          <a:prstGeom prst="wedgeRoundRectCallout">
            <a:avLst/>
          </a:prstGeom>
          <a:solidFill>
            <a:srgbClr val="FF091E"/>
          </a:solidFill>
          <a:ln>
            <a:solidFill>
              <a:srgbClr val="FF0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1600" b="1" dirty="0"/>
              <a:t>Une forte majorité d’établissements (66,2%) mobilise </a:t>
            </a:r>
            <a:r>
              <a:rPr lang="fr-FR" sz="1600" b="1" dirty="0" err="1"/>
              <a:t>un.e</a:t>
            </a:r>
            <a:r>
              <a:rPr lang="fr-FR" sz="1600" b="1" dirty="0"/>
              <a:t> </a:t>
            </a:r>
            <a:r>
              <a:rPr lang="fr-FR" sz="1600" b="1" dirty="0" err="1"/>
              <a:t>seul.e</a:t>
            </a:r>
            <a:r>
              <a:rPr lang="fr-FR" sz="1600" b="1" dirty="0"/>
              <a:t> </a:t>
            </a:r>
            <a:r>
              <a:rPr lang="fr-FR" sz="1600" b="1" dirty="0" err="1"/>
              <a:t>référent.e</a:t>
            </a:r>
            <a:r>
              <a:rPr lang="fr-FR" sz="1600" b="1" dirty="0"/>
              <a:t>.</a:t>
            </a:r>
          </a:p>
        </p:txBody>
      </p:sp>
    </p:spTree>
    <p:extLst>
      <p:ext uri="{BB962C8B-B14F-4D97-AF65-F5344CB8AC3E}">
        <p14:creationId xmlns:p14="http://schemas.microsoft.com/office/powerpoint/2010/main" val="340421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562C043-D1A8-4E1A-8486-C7CD5AD63376}"/>
              </a:ext>
            </a:extLst>
          </p:cNvPr>
          <p:cNvSpPr>
            <a:spLocks noGrp="1"/>
          </p:cNvSpPr>
          <p:nvPr>
            <p:ph type="title"/>
          </p:nvPr>
        </p:nvSpPr>
        <p:spPr/>
        <p:txBody>
          <a:bodyPr>
            <a:normAutofit fontScale="90000"/>
          </a:bodyPr>
          <a:lstStyle/>
          <a:p>
            <a:r>
              <a:rPr lang="fr-FR" sz="3200" b="1" cap="small" dirty="0"/>
              <a:t>Les </a:t>
            </a:r>
            <a:r>
              <a:rPr lang="fr-FR" sz="3200" b="1" cap="small" dirty="0" err="1"/>
              <a:t>référent.e.s</a:t>
            </a:r>
            <a:r>
              <a:rPr lang="fr-FR" sz="3200" b="1" cap="small" dirty="0"/>
              <a:t> Egalité Femmes-Hommes dans les établissements</a:t>
            </a:r>
          </a:p>
        </p:txBody>
      </p:sp>
      <p:graphicFrame>
        <p:nvGraphicFramePr>
          <p:cNvPr id="6" name="Graphique 5">
            <a:extLst>
              <a:ext uri="{FF2B5EF4-FFF2-40B4-BE49-F238E27FC236}">
                <a16:creationId xmlns:a16="http://schemas.microsoft.com/office/drawing/2014/main" id="{15124B72-45CE-4594-A46D-26801D958004}"/>
              </a:ext>
            </a:extLst>
          </p:cNvPr>
          <p:cNvGraphicFramePr>
            <a:graphicFrameLocks/>
          </p:cNvGraphicFramePr>
          <p:nvPr>
            <p:extLst>
              <p:ext uri="{D42A27DB-BD31-4B8C-83A1-F6EECF244321}">
                <p14:modId xmlns:p14="http://schemas.microsoft.com/office/powerpoint/2010/main" val="763314919"/>
              </p:ext>
            </p:extLst>
          </p:nvPr>
        </p:nvGraphicFramePr>
        <p:xfrm>
          <a:off x="-850392" y="1261872"/>
          <a:ext cx="7040880" cy="4654296"/>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a:extLst>
              <a:ext uri="{FF2B5EF4-FFF2-40B4-BE49-F238E27FC236}">
                <a16:creationId xmlns:a16="http://schemas.microsoft.com/office/drawing/2014/main" id="{FE3B0047-E453-4878-9F1A-9B880F7E6EFE}"/>
              </a:ext>
            </a:extLst>
          </p:cNvPr>
          <p:cNvSpPr txBox="1"/>
          <p:nvPr/>
        </p:nvSpPr>
        <p:spPr>
          <a:xfrm>
            <a:off x="6096000" y="2188636"/>
            <a:ext cx="5498592" cy="2800767"/>
          </a:xfrm>
          <a:prstGeom prst="rect">
            <a:avLst/>
          </a:prstGeom>
          <a:noFill/>
        </p:spPr>
        <p:txBody>
          <a:bodyPr wrap="square" rtlCol="0">
            <a:spAutoFit/>
          </a:bodyPr>
          <a:lstStyle/>
          <a:p>
            <a:pPr algn="just"/>
            <a:r>
              <a:rPr lang="fr-FR" sz="2800" b="1" dirty="0">
                <a:solidFill>
                  <a:srgbClr val="FF091E"/>
                </a:solidFill>
              </a:rPr>
              <a:t>32%</a:t>
            </a:r>
            <a:r>
              <a:rPr lang="fr-FR" sz="2400" dirty="0"/>
              <a:t> des </a:t>
            </a:r>
            <a:r>
              <a:rPr lang="fr-FR" sz="2400" dirty="0" err="1"/>
              <a:t>référent.e.s</a:t>
            </a:r>
            <a:r>
              <a:rPr lang="fr-FR" sz="2400" dirty="0"/>
              <a:t> n’ont aucun temps alloué à la réalisation de leurs missions</a:t>
            </a:r>
          </a:p>
          <a:p>
            <a:pPr algn="just"/>
            <a:r>
              <a:rPr lang="fr-FR" sz="2800" b="1" dirty="0">
                <a:solidFill>
                  <a:srgbClr val="FF091E"/>
                </a:solidFill>
              </a:rPr>
              <a:t>36%</a:t>
            </a:r>
            <a:r>
              <a:rPr lang="fr-FR" sz="2400" dirty="0"/>
              <a:t> des </a:t>
            </a:r>
            <a:r>
              <a:rPr lang="fr-FR" sz="2400" dirty="0" err="1"/>
              <a:t>référent.e.s</a:t>
            </a:r>
            <a:r>
              <a:rPr lang="fr-FR" sz="2400" dirty="0"/>
              <a:t> accomplissent leurs missions dans le cadre d’un volume d’heures allouées</a:t>
            </a:r>
          </a:p>
          <a:p>
            <a:pPr algn="just"/>
            <a:endParaRPr lang="fr-FR" sz="2400" dirty="0"/>
          </a:p>
        </p:txBody>
      </p:sp>
    </p:spTree>
    <p:extLst>
      <p:ext uri="{BB962C8B-B14F-4D97-AF65-F5344CB8AC3E}">
        <p14:creationId xmlns:p14="http://schemas.microsoft.com/office/powerpoint/2010/main" val="3953372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11951" y="1122363"/>
            <a:ext cx="5537242" cy="3315822"/>
          </a:xfrm>
        </p:spPr>
        <p:txBody>
          <a:bodyPr>
            <a:normAutofit/>
          </a:bodyPr>
          <a:lstStyle/>
          <a:p>
            <a:r>
              <a:rPr lang="fr-FR" b="1" cap="small" dirty="0"/>
              <a:t>L’égalité </a:t>
            </a:r>
            <a:br>
              <a:rPr lang="fr-FR" b="1" cap="small" dirty="0"/>
            </a:br>
            <a:r>
              <a:rPr lang="fr-FR" b="1" cap="small" dirty="0"/>
              <a:t>Femmes – hommes en formation initiale</a:t>
            </a:r>
          </a:p>
        </p:txBody>
      </p:sp>
    </p:spTree>
    <p:extLst>
      <p:ext uri="{BB962C8B-B14F-4D97-AF65-F5344CB8AC3E}">
        <p14:creationId xmlns:p14="http://schemas.microsoft.com/office/powerpoint/2010/main" val="860151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cap="small" dirty="0"/>
              <a:t>Les étudiants de formation initiale</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565" t="21485" b="23445"/>
          <a:stretch/>
        </p:blipFill>
        <p:spPr bwMode="auto">
          <a:xfrm>
            <a:off x="8436344" y="1168666"/>
            <a:ext cx="1188048" cy="1180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Connecteur droit 12"/>
          <p:cNvCxnSpPr/>
          <p:nvPr/>
        </p:nvCxnSpPr>
        <p:spPr>
          <a:xfrm>
            <a:off x="2063552" y="3861048"/>
            <a:ext cx="8064896" cy="0"/>
          </a:xfrm>
          <a:prstGeom prst="line">
            <a:avLst/>
          </a:prstGeom>
          <a:ln>
            <a:solidFill>
              <a:srgbClr val="FF091E"/>
            </a:solidFill>
          </a:ln>
        </p:spPr>
        <p:style>
          <a:lnRef idx="3">
            <a:schemeClr val="accent4"/>
          </a:lnRef>
          <a:fillRef idx="0">
            <a:schemeClr val="accent4"/>
          </a:fillRef>
          <a:effectRef idx="2">
            <a:schemeClr val="accent4"/>
          </a:effectRef>
          <a:fontRef idx="minor">
            <a:schemeClr val="tx1"/>
          </a:fontRef>
        </p:style>
      </p:cxnSp>
      <p:cxnSp>
        <p:nvCxnSpPr>
          <p:cNvPr id="18" name="Connecteur droit 17"/>
          <p:cNvCxnSpPr/>
          <p:nvPr/>
        </p:nvCxnSpPr>
        <p:spPr>
          <a:xfrm>
            <a:off x="2063552" y="2636912"/>
            <a:ext cx="8064896" cy="0"/>
          </a:xfrm>
          <a:prstGeom prst="line">
            <a:avLst/>
          </a:prstGeom>
          <a:ln>
            <a:solidFill>
              <a:srgbClr val="FF091E"/>
            </a:solidFill>
          </a:ln>
        </p:spPr>
        <p:style>
          <a:lnRef idx="3">
            <a:schemeClr val="accent4"/>
          </a:lnRef>
          <a:fillRef idx="0">
            <a:schemeClr val="accent4"/>
          </a:fillRef>
          <a:effectRef idx="2">
            <a:schemeClr val="accent4"/>
          </a:effectRef>
          <a:fontRef idx="minor">
            <a:schemeClr val="tx1"/>
          </a:fontRef>
        </p:style>
      </p:cxnSp>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515" r="57111" b="19965"/>
          <a:stretch/>
        </p:blipFill>
        <p:spPr bwMode="auto">
          <a:xfrm>
            <a:off x="4871864" y="1135817"/>
            <a:ext cx="919162" cy="131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Connecteur droit 20"/>
          <p:cNvCxnSpPr/>
          <p:nvPr/>
        </p:nvCxnSpPr>
        <p:spPr>
          <a:xfrm>
            <a:off x="2063552" y="5085184"/>
            <a:ext cx="8064896" cy="0"/>
          </a:xfrm>
          <a:prstGeom prst="line">
            <a:avLst/>
          </a:prstGeom>
          <a:ln>
            <a:solidFill>
              <a:srgbClr val="FF091E"/>
            </a:solidFill>
          </a:ln>
        </p:spPr>
        <p:style>
          <a:lnRef idx="3">
            <a:schemeClr val="accent4"/>
          </a:lnRef>
          <a:fillRef idx="0">
            <a:schemeClr val="accent4"/>
          </a:fillRef>
          <a:effectRef idx="2">
            <a:schemeClr val="accent4"/>
          </a:effectRef>
          <a:fontRef idx="minor">
            <a:schemeClr val="tx1"/>
          </a:fontRef>
        </p:style>
      </p:cxnSp>
      <p:sp>
        <p:nvSpPr>
          <p:cNvPr id="24" name="Rectangle à coins arrondis 23"/>
          <p:cNvSpPr/>
          <p:nvPr/>
        </p:nvSpPr>
        <p:spPr>
          <a:xfrm>
            <a:off x="2063553" y="2852936"/>
            <a:ext cx="2016223" cy="792088"/>
          </a:xfrm>
          <a:prstGeom prst="roundRect">
            <a:avLst/>
          </a:prstGeom>
          <a:solidFill>
            <a:srgbClr val="003CC8"/>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solidFill>
                  <a:schemeClr val="bg1"/>
                </a:solidFill>
              </a:rPr>
              <a:t>Ingénieurs</a:t>
            </a:r>
          </a:p>
        </p:txBody>
      </p:sp>
      <p:sp>
        <p:nvSpPr>
          <p:cNvPr id="25" name="Rectangle à coins arrondis 24"/>
          <p:cNvSpPr/>
          <p:nvPr/>
        </p:nvSpPr>
        <p:spPr>
          <a:xfrm>
            <a:off x="2063553" y="4041068"/>
            <a:ext cx="2016223" cy="792088"/>
          </a:xfrm>
          <a:prstGeom prst="roundRect">
            <a:avLst/>
          </a:prstGeom>
          <a:solidFill>
            <a:srgbClr val="FF091E"/>
          </a:solidFill>
          <a:ln/>
        </p:spPr>
        <p:style>
          <a:lnRef idx="0">
            <a:schemeClr val="dk1"/>
          </a:lnRef>
          <a:fillRef idx="3">
            <a:schemeClr val="dk1"/>
          </a:fillRef>
          <a:effectRef idx="3">
            <a:schemeClr val="dk1"/>
          </a:effectRef>
          <a:fontRef idx="minor">
            <a:schemeClr val="lt1"/>
          </a:fontRef>
        </p:style>
        <p:txBody>
          <a:bodyPr rtlCol="0" anchor="ctr"/>
          <a:lstStyle/>
          <a:p>
            <a:pPr algn="ctr"/>
            <a:r>
              <a:rPr lang="fr-FR" b="1" dirty="0">
                <a:solidFill>
                  <a:schemeClr val="bg1"/>
                </a:solidFill>
              </a:rPr>
              <a:t>Managers</a:t>
            </a:r>
          </a:p>
        </p:txBody>
      </p:sp>
      <p:sp>
        <p:nvSpPr>
          <p:cNvPr id="26" name="Rectangle à coins arrondis 25"/>
          <p:cNvSpPr/>
          <p:nvPr/>
        </p:nvSpPr>
        <p:spPr>
          <a:xfrm>
            <a:off x="2042877" y="5344446"/>
            <a:ext cx="2016223" cy="792088"/>
          </a:xfrm>
          <a:prstGeom prst="roundRect">
            <a:avLst/>
          </a:prstGeom>
          <a:solidFill>
            <a:srgbClr val="FFE30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a:solidFill>
                  <a:schemeClr val="tx1"/>
                </a:solidFill>
              </a:rPr>
              <a:t>Autres</a:t>
            </a:r>
          </a:p>
        </p:txBody>
      </p:sp>
      <p:sp>
        <p:nvSpPr>
          <p:cNvPr id="3" name="ZoneTexte 2"/>
          <p:cNvSpPr txBox="1"/>
          <p:nvPr/>
        </p:nvSpPr>
        <p:spPr>
          <a:xfrm>
            <a:off x="4763936" y="2852936"/>
            <a:ext cx="4860456" cy="400110"/>
          </a:xfrm>
          <a:prstGeom prst="rect">
            <a:avLst/>
          </a:prstGeom>
          <a:noFill/>
          <a:ln>
            <a:noFill/>
          </a:ln>
        </p:spPr>
        <p:txBody>
          <a:bodyPr wrap="square" rtlCol="0">
            <a:spAutoFit/>
          </a:bodyPr>
          <a:lstStyle/>
          <a:p>
            <a:r>
              <a:rPr lang="fr-FR" sz="2000" b="1" dirty="0"/>
              <a:t>32,8 %				67,2 %</a:t>
            </a:r>
          </a:p>
        </p:txBody>
      </p:sp>
      <p:sp>
        <p:nvSpPr>
          <p:cNvPr id="27" name="ZoneTexte 26"/>
          <p:cNvSpPr txBox="1"/>
          <p:nvPr/>
        </p:nvSpPr>
        <p:spPr>
          <a:xfrm>
            <a:off x="4799856" y="4029397"/>
            <a:ext cx="4860456" cy="400110"/>
          </a:xfrm>
          <a:prstGeom prst="rect">
            <a:avLst/>
          </a:prstGeom>
          <a:noFill/>
          <a:ln>
            <a:noFill/>
          </a:ln>
        </p:spPr>
        <p:txBody>
          <a:bodyPr wrap="square" rtlCol="0">
            <a:spAutoFit/>
          </a:bodyPr>
          <a:lstStyle/>
          <a:p>
            <a:r>
              <a:rPr lang="fr-FR" sz="2000" b="1" dirty="0"/>
              <a:t>50,0 %				50,0 %</a:t>
            </a:r>
          </a:p>
        </p:txBody>
      </p:sp>
      <p:sp>
        <p:nvSpPr>
          <p:cNvPr id="28" name="ZoneTexte 27"/>
          <p:cNvSpPr txBox="1"/>
          <p:nvPr/>
        </p:nvSpPr>
        <p:spPr>
          <a:xfrm>
            <a:off x="4799856" y="5445224"/>
            <a:ext cx="4860456" cy="400110"/>
          </a:xfrm>
          <a:prstGeom prst="rect">
            <a:avLst/>
          </a:prstGeom>
          <a:noFill/>
          <a:ln>
            <a:noFill/>
          </a:ln>
        </p:spPr>
        <p:txBody>
          <a:bodyPr wrap="square" rtlCol="0">
            <a:spAutoFit/>
          </a:bodyPr>
          <a:lstStyle/>
          <a:p>
            <a:r>
              <a:rPr lang="fr-FR" sz="2000" b="1" dirty="0"/>
              <a:t>61,2 %				38,8 %</a:t>
            </a:r>
          </a:p>
        </p:txBody>
      </p:sp>
      <p:sp>
        <p:nvSpPr>
          <p:cNvPr id="5" name="Rectangle 4"/>
          <p:cNvSpPr/>
          <p:nvPr/>
        </p:nvSpPr>
        <p:spPr>
          <a:xfrm>
            <a:off x="4463951" y="3335292"/>
            <a:ext cx="1564852" cy="338554"/>
          </a:xfrm>
          <a:prstGeom prst="rect">
            <a:avLst/>
          </a:prstGeom>
          <a:noFill/>
          <a:ln>
            <a:noFill/>
          </a:ln>
        </p:spPr>
        <p:txBody>
          <a:bodyPr wrap="none">
            <a:spAutoFit/>
          </a:bodyPr>
          <a:lstStyle/>
          <a:p>
            <a:r>
              <a:rPr lang="fr-FR" sz="1600" i="1" dirty="0"/>
              <a:t>32,4% en 2019</a:t>
            </a:r>
          </a:p>
        </p:txBody>
      </p:sp>
      <p:sp>
        <p:nvSpPr>
          <p:cNvPr id="7" name="Rectangle 6"/>
          <p:cNvSpPr/>
          <p:nvPr/>
        </p:nvSpPr>
        <p:spPr>
          <a:xfrm>
            <a:off x="4463951" y="4530295"/>
            <a:ext cx="1564852" cy="338554"/>
          </a:xfrm>
          <a:prstGeom prst="rect">
            <a:avLst/>
          </a:prstGeom>
          <a:noFill/>
          <a:ln>
            <a:noFill/>
          </a:ln>
        </p:spPr>
        <p:txBody>
          <a:bodyPr wrap="none">
            <a:spAutoFit/>
          </a:bodyPr>
          <a:lstStyle/>
          <a:p>
            <a:r>
              <a:rPr lang="fr-FR" sz="1600" i="1" dirty="0"/>
              <a:t>48,9% en 2019</a:t>
            </a:r>
          </a:p>
        </p:txBody>
      </p:sp>
      <p:sp>
        <p:nvSpPr>
          <p:cNvPr id="19" name="Rectangle 18"/>
          <p:cNvSpPr/>
          <p:nvPr/>
        </p:nvSpPr>
        <p:spPr>
          <a:xfrm>
            <a:off x="4491069" y="5863810"/>
            <a:ext cx="1702710" cy="338554"/>
          </a:xfrm>
          <a:prstGeom prst="rect">
            <a:avLst/>
          </a:prstGeom>
          <a:noFill/>
          <a:ln>
            <a:noFill/>
          </a:ln>
        </p:spPr>
        <p:txBody>
          <a:bodyPr wrap="none">
            <a:spAutoFit/>
          </a:bodyPr>
          <a:lstStyle/>
          <a:p>
            <a:r>
              <a:rPr lang="fr-FR" sz="1600" i="1" dirty="0"/>
              <a:t>52,4% en 2019* </a:t>
            </a:r>
          </a:p>
        </p:txBody>
      </p:sp>
      <p:sp>
        <p:nvSpPr>
          <p:cNvPr id="6" name="Rectangle 5"/>
          <p:cNvSpPr/>
          <p:nvPr/>
        </p:nvSpPr>
        <p:spPr>
          <a:xfrm>
            <a:off x="9978361" y="4913635"/>
            <a:ext cx="2501835" cy="738664"/>
          </a:xfrm>
          <a:prstGeom prst="rect">
            <a:avLst/>
          </a:prstGeom>
        </p:spPr>
        <p:txBody>
          <a:bodyPr wrap="square">
            <a:spAutoFit/>
          </a:bodyPr>
          <a:lstStyle/>
          <a:p>
            <a:pPr marL="357188">
              <a:buClr>
                <a:schemeClr val="tx2"/>
              </a:buClr>
            </a:pPr>
            <a:r>
              <a:rPr lang="fr-FR" sz="1400" i="1" dirty="0"/>
              <a:t>Base = 167 145 </a:t>
            </a:r>
            <a:r>
              <a:rPr lang="fr-FR" sz="1400" i="1" dirty="0" err="1"/>
              <a:t>étudiant.e.s</a:t>
            </a:r>
            <a:r>
              <a:rPr lang="fr-FR" sz="1400" i="1" dirty="0"/>
              <a:t> </a:t>
            </a:r>
          </a:p>
          <a:p>
            <a:pPr marL="357188">
              <a:buClr>
                <a:schemeClr val="tx2"/>
              </a:buClr>
            </a:pPr>
            <a:r>
              <a:rPr lang="fr-FR" sz="1400" i="1" dirty="0"/>
              <a:t>en formation initiale</a:t>
            </a:r>
          </a:p>
        </p:txBody>
      </p:sp>
      <p:sp>
        <p:nvSpPr>
          <p:cNvPr id="8" name="ZoneTexte 7"/>
          <p:cNvSpPr txBox="1"/>
          <p:nvPr/>
        </p:nvSpPr>
        <p:spPr>
          <a:xfrm>
            <a:off x="1905185" y="6258527"/>
            <a:ext cx="9223732" cy="369332"/>
          </a:xfrm>
          <a:prstGeom prst="rect">
            <a:avLst/>
          </a:prstGeom>
          <a:noFill/>
        </p:spPr>
        <p:txBody>
          <a:bodyPr wrap="square" rtlCol="0">
            <a:spAutoFit/>
          </a:bodyPr>
          <a:lstStyle/>
          <a:p>
            <a:r>
              <a:rPr lang="fr-FR" dirty="0"/>
              <a:t>*</a:t>
            </a:r>
            <a:r>
              <a:rPr lang="fr-FR" sz="1200" dirty="0"/>
              <a:t>Les variations constatées sur la catégorie des autres établissements sont dues à la composition de l’échantillon sur cette catégorie. </a:t>
            </a:r>
          </a:p>
        </p:txBody>
      </p:sp>
      <p:sp>
        <p:nvSpPr>
          <p:cNvPr id="10" name="AutoShape 2" descr="Résultat de recherche d'images pour &quot;symbole étudiant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20103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small" dirty="0"/>
              <a:t>Préambule</a:t>
            </a:r>
          </a:p>
        </p:txBody>
      </p:sp>
      <p:sp>
        <p:nvSpPr>
          <p:cNvPr id="3" name="Espace réservé du contenu 2"/>
          <p:cNvSpPr>
            <a:spLocks noGrp="1"/>
          </p:cNvSpPr>
          <p:nvPr>
            <p:ph idx="1"/>
          </p:nvPr>
        </p:nvSpPr>
        <p:spPr>
          <a:xfrm>
            <a:off x="838200" y="1867989"/>
            <a:ext cx="10515600" cy="4308974"/>
          </a:xfrm>
        </p:spPr>
        <p:txBody>
          <a:bodyPr anchor="ctr">
            <a:normAutofit/>
          </a:bodyPr>
          <a:lstStyle/>
          <a:p>
            <a:pPr marL="0" indent="0" algn="just">
              <a:buNone/>
            </a:pPr>
            <a:endParaRPr lang="fr-FR" dirty="0"/>
          </a:p>
          <a:p>
            <a:pPr marL="0" indent="0" algn="just">
              <a:buNone/>
            </a:pPr>
            <a:endParaRPr lang="fr-FR" dirty="0"/>
          </a:p>
          <a:p>
            <a:pPr marL="0" indent="0" algn="just">
              <a:buNone/>
            </a:pPr>
            <a:r>
              <a:rPr lang="fr-FR" dirty="0"/>
              <a:t>La 6</a:t>
            </a:r>
            <a:r>
              <a:rPr lang="fr-FR" baseline="30000" dirty="0"/>
              <a:t>ème</a:t>
            </a:r>
            <a:r>
              <a:rPr lang="fr-FR" dirty="0"/>
              <a:t> édition du Baromètre Egalité Femmes-Hommes a été réalisée entre juillet et novembre 2020. Les données ont été rassemblées et enregistrées par les établissements membres de la CGE.</a:t>
            </a:r>
          </a:p>
          <a:p>
            <a:pPr marL="0" indent="0" algn="just">
              <a:buNone/>
            </a:pPr>
            <a:r>
              <a:rPr lang="fr-FR" dirty="0"/>
              <a:t>La méthodologie et les outils d’enquête ont été élaborés par le groupe de travail Egalité Femmes Hommes de la CGE. Le pilotage et la gestion du terrain de l’enquête ont été conduits par Françoise </a:t>
            </a:r>
            <a:r>
              <a:rPr lang="fr-FR" dirty="0" err="1"/>
              <a:t>Grot</a:t>
            </a:r>
            <a:r>
              <a:rPr lang="fr-FR" dirty="0"/>
              <a:t> et Adélaïde </a:t>
            </a:r>
            <a:r>
              <a:rPr lang="fr-FR" dirty="0" err="1"/>
              <a:t>Ceccon</a:t>
            </a:r>
            <a:r>
              <a:rPr lang="fr-FR" dirty="0"/>
              <a:t> de la CGE et Pascale Borel de l’ESC Clermont BS - CleRMa. L’analyse des données et la rédaction de ce document ont été réalisés par Pascale Borel en collaboration avec Françoise </a:t>
            </a:r>
            <a:r>
              <a:rPr lang="fr-FR" dirty="0" err="1"/>
              <a:t>Grot</a:t>
            </a:r>
            <a:r>
              <a:rPr lang="fr-FR" dirty="0"/>
              <a:t>.</a:t>
            </a:r>
          </a:p>
          <a:p>
            <a:pPr marL="0" indent="0" algn="just">
              <a:buNone/>
            </a:pPr>
            <a:endParaRPr lang="fr-FR" dirty="0"/>
          </a:p>
          <a:p>
            <a:pPr marL="0" indent="0" algn="just">
              <a:buNone/>
            </a:pPr>
            <a:r>
              <a:rPr lang="fr-FR" b="1" dirty="0"/>
              <a:t>Ce document présente les principaux </a:t>
            </a:r>
            <a:r>
              <a:rPr lang="fr-FR" b="1" dirty="0" err="1"/>
              <a:t>résulats</a:t>
            </a:r>
            <a:r>
              <a:rPr lang="fr-FR" b="1" dirty="0"/>
              <a:t> du baromètre Egalité femmes-hommes 2020. Ces résultats ont été présentés le 27 janvier 2021 au Groupe de Travail Egalité Femmes-Hommes de la CGE. Des exploitations complémentaires viendront compléter ce document.</a:t>
            </a:r>
            <a:endParaRPr lang="fr-FR" dirty="0"/>
          </a:p>
        </p:txBody>
      </p:sp>
    </p:spTree>
    <p:extLst>
      <p:ext uri="{BB962C8B-B14F-4D97-AF65-F5344CB8AC3E}">
        <p14:creationId xmlns:p14="http://schemas.microsoft.com/office/powerpoint/2010/main" val="1439891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cap="small" dirty="0"/>
              <a:t>Les étudiants de formation initiale</a:t>
            </a:r>
          </a:p>
        </p:txBody>
      </p:sp>
      <p:sp>
        <p:nvSpPr>
          <p:cNvPr id="6" name="Rectangle 5"/>
          <p:cNvSpPr/>
          <p:nvPr/>
        </p:nvSpPr>
        <p:spPr>
          <a:xfrm>
            <a:off x="8255727" y="5344710"/>
            <a:ext cx="4224470" cy="523220"/>
          </a:xfrm>
          <a:prstGeom prst="rect">
            <a:avLst/>
          </a:prstGeom>
        </p:spPr>
        <p:txBody>
          <a:bodyPr wrap="square">
            <a:spAutoFit/>
          </a:bodyPr>
          <a:lstStyle/>
          <a:p>
            <a:pPr marL="357188">
              <a:buClr>
                <a:schemeClr val="tx2"/>
              </a:buClr>
            </a:pPr>
            <a:r>
              <a:rPr lang="fr-FR" sz="1400" i="1" dirty="0"/>
              <a:t>Base = 167 145 </a:t>
            </a:r>
            <a:r>
              <a:rPr lang="fr-FR" sz="1400" i="1" dirty="0" err="1"/>
              <a:t>étudiant.e.s</a:t>
            </a:r>
            <a:r>
              <a:rPr lang="fr-FR" sz="1400" i="1" dirty="0"/>
              <a:t> </a:t>
            </a:r>
          </a:p>
          <a:p>
            <a:pPr marL="357188">
              <a:buClr>
                <a:schemeClr val="tx2"/>
              </a:buClr>
            </a:pPr>
            <a:r>
              <a:rPr lang="fr-FR" sz="1400" i="1" dirty="0"/>
              <a:t>en formation initiale</a:t>
            </a:r>
          </a:p>
        </p:txBody>
      </p:sp>
      <p:sp>
        <p:nvSpPr>
          <p:cNvPr id="8" name="ZoneTexte 7"/>
          <p:cNvSpPr txBox="1"/>
          <p:nvPr/>
        </p:nvSpPr>
        <p:spPr>
          <a:xfrm>
            <a:off x="1905185" y="5915794"/>
            <a:ext cx="9223732" cy="553998"/>
          </a:xfrm>
          <a:prstGeom prst="rect">
            <a:avLst/>
          </a:prstGeom>
          <a:noFill/>
        </p:spPr>
        <p:txBody>
          <a:bodyPr wrap="square" rtlCol="0">
            <a:spAutoFit/>
          </a:bodyPr>
          <a:lstStyle/>
          <a:p>
            <a:r>
              <a:rPr lang="fr-FR" dirty="0"/>
              <a:t>*</a:t>
            </a:r>
            <a:r>
              <a:rPr lang="fr-FR" sz="1200" dirty="0"/>
              <a:t>Les variations constatées sur Les catégories écoles d’ingénieurs et autres établissements sont dues à la composition de l’échantillon sur cette catégorie. </a:t>
            </a:r>
          </a:p>
        </p:txBody>
      </p:sp>
      <p:sp>
        <p:nvSpPr>
          <p:cNvPr id="10" name="AutoShape 2" descr="Résultat de recherche d'images pour &quot;symbole étudiant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41" name="Tableau 40">
            <a:extLst>
              <a:ext uri="{FF2B5EF4-FFF2-40B4-BE49-F238E27FC236}">
                <a16:creationId xmlns:a16="http://schemas.microsoft.com/office/drawing/2014/main" id="{9289E1D3-308A-4013-B999-6333F79C9192}"/>
              </a:ext>
            </a:extLst>
          </p:cNvPr>
          <p:cNvGraphicFramePr>
            <a:graphicFrameLocks noGrp="1"/>
          </p:cNvGraphicFramePr>
          <p:nvPr>
            <p:extLst>
              <p:ext uri="{D42A27DB-BD31-4B8C-83A1-F6EECF244321}">
                <p14:modId xmlns:p14="http://schemas.microsoft.com/office/powerpoint/2010/main" val="2161584438"/>
              </p:ext>
            </p:extLst>
          </p:nvPr>
        </p:nvGraphicFramePr>
        <p:xfrm>
          <a:off x="634547" y="2190896"/>
          <a:ext cx="9751344" cy="3039193"/>
        </p:xfrm>
        <a:graphic>
          <a:graphicData uri="http://schemas.openxmlformats.org/drawingml/2006/table">
            <a:tbl>
              <a:tblPr firstRow="1" bandRow="1">
                <a:tableStyleId>{5C22544A-7EE6-4342-B048-85BDC9FD1C3A}</a:tableStyleId>
              </a:tblPr>
              <a:tblGrid>
                <a:gridCol w="2059726">
                  <a:extLst>
                    <a:ext uri="{9D8B030D-6E8A-4147-A177-3AD203B41FA5}">
                      <a16:colId xmlns:a16="http://schemas.microsoft.com/office/drawing/2014/main" val="3007580883"/>
                    </a:ext>
                  </a:extLst>
                </a:gridCol>
                <a:gridCol w="1349389">
                  <a:extLst>
                    <a:ext uri="{9D8B030D-6E8A-4147-A177-3AD203B41FA5}">
                      <a16:colId xmlns:a16="http://schemas.microsoft.com/office/drawing/2014/main" val="1566782762"/>
                    </a:ext>
                  </a:extLst>
                </a:gridCol>
                <a:gridCol w="1297489">
                  <a:extLst>
                    <a:ext uri="{9D8B030D-6E8A-4147-A177-3AD203B41FA5}">
                      <a16:colId xmlns:a16="http://schemas.microsoft.com/office/drawing/2014/main" val="951650033"/>
                    </a:ext>
                  </a:extLst>
                </a:gridCol>
                <a:gridCol w="1261185">
                  <a:extLst>
                    <a:ext uri="{9D8B030D-6E8A-4147-A177-3AD203B41FA5}">
                      <a16:colId xmlns:a16="http://schemas.microsoft.com/office/drawing/2014/main" val="2132629490"/>
                    </a:ext>
                  </a:extLst>
                </a:gridCol>
                <a:gridCol w="1261185">
                  <a:extLst>
                    <a:ext uri="{9D8B030D-6E8A-4147-A177-3AD203B41FA5}">
                      <a16:colId xmlns:a16="http://schemas.microsoft.com/office/drawing/2014/main" val="3047151671"/>
                    </a:ext>
                  </a:extLst>
                </a:gridCol>
                <a:gridCol w="1261185">
                  <a:extLst>
                    <a:ext uri="{9D8B030D-6E8A-4147-A177-3AD203B41FA5}">
                      <a16:colId xmlns:a16="http://schemas.microsoft.com/office/drawing/2014/main" val="2121299643"/>
                    </a:ext>
                  </a:extLst>
                </a:gridCol>
                <a:gridCol w="1261185">
                  <a:extLst>
                    <a:ext uri="{9D8B030D-6E8A-4147-A177-3AD203B41FA5}">
                      <a16:colId xmlns:a16="http://schemas.microsoft.com/office/drawing/2014/main" val="1953301051"/>
                    </a:ext>
                  </a:extLst>
                </a:gridCol>
              </a:tblGrid>
              <a:tr h="903928">
                <a:tc>
                  <a:txBody>
                    <a:bodyPr/>
                    <a:lstStyle/>
                    <a:p>
                      <a:pPr marL="0" indent="0" algn="ctr"/>
                      <a:endParaRPr lang="fr-FR" sz="2000" b="1"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dirty="0">
                          <a:solidFill>
                            <a:schemeClr val="tx1"/>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fr-FR" sz="2000" dirty="0">
                          <a:solidFill>
                            <a:schemeClr val="tx1"/>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fr-FR" sz="2000" dirty="0">
                          <a:solidFill>
                            <a:schemeClr val="tx1"/>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fr-FR" sz="2000" dirty="0">
                          <a:solidFill>
                            <a:schemeClr val="tx1"/>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fr-FR" sz="2000" dirty="0">
                          <a:solidFill>
                            <a:schemeClr val="tx1"/>
                          </a:solidFill>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fr-FR" sz="2000" dirty="0">
                          <a:solidFill>
                            <a:schemeClr val="tx1"/>
                          </a:solidFill>
                        </a:rPr>
                        <a:t>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848785614"/>
                  </a:ext>
                </a:extLst>
              </a:tr>
              <a:tr h="711755">
                <a:tc>
                  <a:txBody>
                    <a:bodyPr/>
                    <a:lstStyle/>
                    <a:p>
                      <a:pPr marL="0" indent="0" algn="ctr"/>
                      <a:r>
                        <a:rPr lang="fr-FR" sz="2000" b="1" dirty="0">
                          <a:solidFill>
                            <a:schemeClr val="bg1"/>
                          </a:solidFill>
                        </a:rPr>
                        <a:t>Ecole d’ingénieurs</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7F4"/>
                    </a:solidFill>
                  </a:tcPr>
                </a:tc>
                <a:tc>
                  <a:txBody>
                    <a:bodyPr/>
                    <a:lstStyle/>
                    <a:p>
                      <a:pPr algn="ctr"/>
                      <a:r>
                        <a:rPr lang="fr-FR" sz="1600" b="1" i="0" dirty="0">
                          <a:solidFill>
                            <a:schemeClr val="tx1"/>
                          </a:solidFill>
                        </a:rPr>
                        <a:t>32,8%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1" i="0" dirty="0">
                          <a:solidFill>
                            <a:schemeClr val="tx1"/>
                          </a:solidFill>
                        </a:rPr>
                        <a:t>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32,7%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33,4%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27,6%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8767405"/>
                  </a:ext>
                </a:extLst>
              </a:tr>
              <a:tr h="711755">
                <a:tc>
                  <a:txBody>
                    <a:bodyPr/>
                    <a:lstStyle/>
                    <a:p>
                      <a:pPr algn="ctr"/>
                      <a:r>
                        <a:rPr lang="fr-FR" sz="2000" b="1" dirty="0">
                          <a:solidFill>
                            <a:schemeClr val="bg1"/>
                          </a:solidFill>
                        </a:rPr>
                        <a:t>Ecole de management</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fr-FR" sz="1600" b="1" i="0" dirty="0">
                          <a:solidFill>
                            <a:schemeClr val="tx1"/>
                          </a:solidFill>
                        </a:rPr>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1" i="0">
                          <a:solidFill>
                            <a:schemeClr val="tx1"/>
                          </a:solidFill>
                        </a:rPr>
                        <a:t>48,9%</a:t>
                      </a:r>
                      <a:endParaRPr lang="fr-FR" sz="16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1" i="0" dirty="0">
                          <a:solidFill>
                            <a:schemeClr val="tx1"/>
                          </a:solidFill>
                        </a:rPr>
                        <a:t>49,3%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49,2%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49,0%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8090146"/>
                  </a:ext>
                </a:extLst>
              </a:tr>
              <a:tr h="711755">
                <a:tc>
                  <a:txBody>
                    <a:bodyPr/>
                    <a:lstStyle/>
                    <a:p>
                      <a:pPr algn="ctr"/>
                      <a:r>
                        <a:rPr lang="fr-FR" sz="2000" b="1" dirty="0">
                          <a:solidFill>
                            <a:schemeClr val="bg1"/>
                          </a:solidFill>
                        </a:rPr>
                        <a:t>Autres établissements</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E101"/>
                    </a:solidFill>
                  </a:tcPr>
                </a:tc>
                <a:tc>
                  <a:txBody>
                    <a:bodyPr/>
                    <a:lstStyle/>
                    <a:p>
                      <a:pPr algn="ctr"/>
                      <a:r>
                        <a:rPr lang="fr-FR" sz="1600" b="1" i="0" dirty="0">
                          <a:solidFill>
                            <a:schemeClr val="tx1"/>
                          </a:solidFill>
                        </a:rPr>
                        <a:t>61,2%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1" i="0" dirty="0">
                          <a:solidFill>
                            <a:schemeClr val="tx1"/>
                          </a:solidFill>
                        </a:rPr>
                        <a:t>52,4%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1" i="0" dirty="0">
                          <a:solidFill>
                            <a:schemeClr val="tx1"/>
                          </a:solidFill>
                        </a:rPr>
                        <a:t>40,4%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58,7%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939406"/>
                  </a:ext>
                </a:extLst>
              </a:tr>
            </a:tbl>
          </a:graphicData>
        </a:graphic>
      </p:graphicFrame>
      <p:pic>
        <p:nvPicPr>
          <p:cNvPr id="42" name="Picture 2">
            <a:extLst>
              <a:ext uri="{FF2B5EF4-FFF2-40B4-BE49-F238E27FC236}">
                <a16:creationId xmlns:a16="http://schemas.microsoft.com/office/drawing/2014/main" id="{D853A752-2F6E-48FA-98E6-269F1AD41D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515" r="57111" b="19965"/>
          <a:stretch/>
        </p:blipFill>
        <p:spPr bwMode="auto">
          <a:xfrm>
            <a:off x="1164772" y="1437995"/>
            <a:ext cx="919162" cy="131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a:extLst>
              <a:ext uri="{FF2B5EF4-FFF2-40B4-BE49-F238E27FC236}">
                <a16:creationId xmlns:a16="http://schemas.microsoft.com/office/drawing/2014/main" id="{8D587A67-C2E5-4D16-8975-2E5D26228515}"/>
              </a:ext>
            </a:extLst>
          </p:cNvPr>
          <p:cNvSpPr txBox="1"/>
          <p:nvPr/>
        </p:nvSpPr>
        <p:spPr>
          <a:xfrm>
            <a:off x="4484812" y="1544706"/>
            <a:ext cx="6988629" cy="400110"/>
          </a:xfrm>
          <a:prstGeom prst="rect">
            <a:avLst/>
          </a:prstGeom>
          <a:noFill/>
        </p:spPr>
        <p:txBody>
          <a:bodyPr wrap="square" rtlCol="0">
            <a:spAutoFit/>
          </a:bodyPr>
          <a:lstStyle/>
          <a:p>
            <a:r>
              <a:rPr lang="fr-FR" sz="2000" b="1" dirty="0"/>
              <a:t>Taux moyen de féminisation par type d’établissements</a:t>
            </a:r>
          </a:p>
        </p:txBody>
      </p:sp>
    </p:spTree>
    <p:extLst>
      <p:ext uri="{BB962C8B-B14F-4D97-AF65-F5344CB8AC3E}">
        <p14:creationId xmlns:p14="http://schemas.microsoft.com/office/powerpoint/2010/main" val="915119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cap="small" dirty="0"/>
              <a:t>Les étudiants de formation initiale</a:t>
            </a:r>
          </a:p>
        </p:txBody>
      </p:sp>
      <p:sp>
        <p:nvSpPr>
          <p:cNvPr id="6" name="Rectangle 5"/>
          <p:cNvSpPr/>
          <p:nvPr/>
        </p:nvSpPr>
        <p:spPr>
          <a:xfrm>
            <a:off x="8255727" y="5344710"/>
            <a:ext cx="4224470" cy="523220"/>
          </a:xfrm>
          <a:prstGeom prst="rect">
            <a:avLst/>
          </a:prstGeom>
        </p:spPr>
        <p:txBody>
          <a:bodyPr wrap="square">
            <a:spAutoFit/>
          </a:bodyPr>
          <a:lstStyle/>
          <a:p>
            <a:pPr marL="357188">
              <a:buClr>
                <a:schemeClr val="tx2"/>
              </a:buClr>
            </a:pPr>
            <a:r>
              <a:rPr lang="fr-FR" sz="1400" i="1" dirty="0"/>
              <a:t>Base = 167 145 </a:t>
            </a:r>
            <a:r>
              <a:rPr lang="fr-FR" sz="1400" i="1" dirty="0" err="1"/>
              <a:t>étudiant.e.s</a:t>
            </a:r>
            <a:r>
              <a:rPr lang="fr-FR" sz="1400" i="1" dirty="0"/>
              <a:t> </a:t>
            </a:r>
          </a:p>
          <a:p>
            <a:pPr marL="357188">
              <a:buClr>
                <a:schemeClr val="tx2"/>
              </a:buClr>
            </a:pPr>
            <a:r>
              <a:rPr lang="fr-FR" sz="1400" i="1" dirty="0"/>
              <a:t>en formation initiale</a:t>
            </a:r>
          </a:p>
        </p:txBody>
      </p:sp>
      <p:sp>
        <p:nvSpPr>
          <p:cNvPr id="8" name="ZoneTexte 7"/>
          <p:cNvSpPr txBox="1"/>
          <p:nvPr/>
        </p:nvSpPr>
        <p:spPr>
          <a:xfrm>
            <a:off x="1905185" y="6100460"/>
            <a:ext cx="9223732" cy="369332"/>
          </a:xfrm>
          <a:prstGeom prst="rect">
            <a:avLst/>
          </a:prstGeom>
          <a:noFill/>
        </p:spPr>
        <p:txBody>
          <a:bodyPr wrap="square" rtlCol="0">
            <a:spAutoFit/>
          </a:bodyPr>
          <a:lstStyle/>
          <a:p>
            <a:r>
              <a:rPr lang="fr-FR" dirty="0"/>
              <a:t>*</a:t>
            </a:r>
            <a:r>
              <a:rPr lang="fr-FR" sz="1200" dirty="0"/>
              <a:t>Les variations constatées sur la catégorie des autres établissements sont dues à la composition de l’échantillon sur cette catégorie..</a:t>
            </a:r>
          </a:p>
        </p:txBody>
      </p:sp>
      <p:sp>
        <p:nvSpPr>
          <p:cNvPr id="10" name="AutoShape 2" descr="Résultat de recherche d'images pour &quot;symbole étudiant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41" name="Tableau 40">
            <a:extLst>
              <a:ext uri="{FF2B5EF4-FFF2-40B4-BE49-F238E27FC236}">
                <a16:creationId xmlns:a16="http://schemas.microsoft.com/office/drawing/2014/main" id="{9289E1D3-308A-4013-B999-6333F79C9192}"/>
              </a:ext>
            </a:extLst>
          </p:cNvPr>
          <p:cNvGraphicFramePr>
            <a:graphicFrameLocks noGrp="1"/>
          </p:cNvGraphicFramePr>
          <p:nvPr>
            <p:extLst>
              <p:ext uri="{D42A27DB-BD31-4B8C-83A1-F6EECF244321}">
                <p14:modId xmlns:p14="http://schemas.microsoft.com/office/powerpoint/2010/main" val="3937407394"/>
              </p:ext>
            </p:extLst>
          </p:nvPr>
        </p:nvGraphicFramePr>
        <p:xfrm>
          <a:off x="1624353" y="1933879"/>
          <a:ext cx="8490159" cy="3039193"/>
        </p:xfrm>
        <a:graphic>
          <a:graphicData uri="http://schemas.openxmlformats.org/drawingml/2006/table">
            <a:tbl>
              <a:tblPr firstRow="1" bandRow="1">
                <a:tableStyleId>{5C22544A-7EE6-4342-B048-85BDC9FD1C3A}</a:tableStyleId>
              </a:tblPr>
              <a:tblGrid>
                <a:gridCol w="2059726">
                  <a:extLst>
                    <a:ext uri="{9D8B030D-6E8A-4147-A177-3AD203B41FA5}">
                      <a16:colId xmlns:a16="http://schemas.microsoft.com/office/drawing/2014/main" val="3007580883"/>
                    </a:ext>
                  </a:extLst>
                </a:gridCol>
                <a:gridCol w="1349389">
                  <a:extLst>
                    <a:ext uri="{9D8B030D-6E8A-4147-A177-3AD203B41FA5}">
                      <a16:colId xmlns:a16="http://schemas.microsoft.com/office/drawing/2014/main" val="1566782762"/>
                    </a:ext>
                  </a:extLst>
                </a:gridCol>
                <a:gridCol w="1297489">
                  <a:extLst>
                    <a:ext uri="{9D8B030D-6E8A-4147-A177-3AD203B41FA5}">
                      <a16:colId xmlns:a16="http://schemas.microsoft.com/office/drawing/2014/main" val="951650033"/>
                    </a:ext>
                  </a:extLst>
                </a:gridCol>
                <a:gridCol w="1261185">
                  <a:extLst>
                    <a:ext uri="{9D8B030D-6E8A-4147-A177-3AD203B41FA5}">
                      <a16:colId xmlns:a16="http://schemas.microsoft.com/office/drawing/2014/main" val="2132629490"/>
                    </a:ext>
                  </a:extLst>
                </a:gridCol>
                <a:gridCol w="1261185">
                  <a:extLst>
                    <a:ext uri="{9D8B030D-6E8A-4147-A177-3AD203B41FA5}">
                      <a16:colId xmlns:a16="http://schemas.microsoft.com/office/drawing/2014/main" val="3047151671"/>
                    </a:ext>
                  </a:extLst>
                </a:gridCol>
                <a:gridCol w="1261185">
                  <a:extLst>
                    <a:ext uri="{9D8B030D-6E8A-4147-A177-3AD203B41FA5}">
                      <a16:colId xmlns:a16="http://schemas.microsoft.com/office/drawing/2014/main" val="2121299643"/>
                    </a:ext>
                  </a:extLst>
                </a:gridCol>
              </a:tblGrid>
              <a:tr h="903928">
                <a:tc>
                  <a:txBody>
                    <a:bodyPr/>
                    <a:lstStyle/>
                    <a:p>
                      <a:pPr marL="0" indent="0" algn="ctr"/>
                      <a:endParaRPr lang="fr-FR" sz="2000" b="1"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dirty="0">
                          <a:solidFill>
                            <a:schemeClr val="tx1"/>
                          </a:solidFill>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fr-FR" sz="2000" dirty="0">
                          <a:solidFill>
                            <a:schemeClr val="tx1"/>
                          </a:solidFill>
                        </a:rPr>
                        <a:t>Bachelor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fr-FR" sz="2000" dirty="0">
                          <a:solidFill>
                            <a:schemeClr val="tx1"/>
                          </a:solidFill>
                        </a:rPr>
                        <a:t>Master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fr-FR" sz="2000" dirty="0" err="1">
                          <a:solidFill>
                            <a:schemeClr val="tx1"/>
                          </a:solidFill>
                        </a:rPr>
                        <a:t>MSc</a:t>
                      </a:r>
                      <a:endParaRPr lang="fr-FR"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fr-FR" sz="2000" dirty="0">
                          <a:solidFill>
                            <a:schemeClr val="tx1"/>
                          </a:solidFill>
                        </a:rPr>
                        <a:t>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848785614"/>
                  </a:ext>
                </a:extLst>
              </a:tr>
              <a:tr h="711755">
                <a:tc>
                  <a:txBody>
                    <a:bodyPr/>
                    <a:lstStyle/>
                    <a:p>
                      <a:pPr marL="0" indent="0" algn="ctr"/>
                      <a:r>
                        <a:rPr lang="fr-FR" sz="2000" b="1" dirty="0">
                          <a:solidFill>
                            <a:schemeClr val="bg1"/>
                          </a:solidFill>
                        </a:rPr>
                        <a:t>Ecole d’ingénieurs</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7F4"/>
                    </a:solidFill>
                  </a:tcPr>
                </a:tc>
                <a:tc>
                  <a:txBody>
                    <a:bodyPr/>
                    <a:lstStyle/>
                    <a:p>
                      <a:pPr algn="ctr"/>
                      <a:r>
                        <a:rPr lang="fr-FR" sz="1600" b="1" i="0" dirty="0">
                          <a:solidFill>
                            <a:schemeClr val="tx1"/>
                          </a:solidFill>
                        </a:rPr>
                        <a:t>32,8%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1" i="0" dirty="0">
                          <a:solidFill>
                            <a:schemeClr val="tx1"/>
                          </a:solidFill>
                        </a:rPr>
                        <a:t>30,3%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33,3%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36,8%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34,6%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8767405"/>
                  </a:ext>
                </a:extLst>
              </a:tr>
              <a:tr h="711755">
                <a:tc>
                  <a:txBody>
                    <a:bodyPr/>
                    <a:lstStyle/>
                    <a:p>
                      <a:pPr algn="ctr"/>
                      <a:r>
                        <a:rPr lang="fr-FR" sz="2000" b="1" dirty="0">
                          <a:solidFill>
                            <a:schemeClr val="bg1"/>
                          </a:solidFill>
                        </a:rPr>
                        <a:t>Ecole de management</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fr-FR" sz="1600" b="1" i="0" dirty="0">
                          <a:solidFill>
                            <a:schemeClr val="tx1"/>
                          </a:solidFill>
                        </a:rPr>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1" i="0" dirty="0">
                          <a:solidFill>
                            <a:schemeClr val="tx1"/>
                          </a:solidFill>
                        </a:rPr>
                        <a:t>48,1%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1" i="0" dirty="0">
                          <a:solidFill>
                            <a:schemeClr val="tx1"/>
                          </a:solidFill>
                        </a:rPr>
                        <a:t>50,3%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50,6%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57,7%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8090146"/>
                  </a:ext>
                </a:extLst>
              </a:tr>
              <a:tr h="711755">
                <a:tc>
                  <a:txBody>
                    <a:bodyPr/>
                    <a:lstStyle/>
                    <a:p>
                      <a:pPr algn="ctr"/>
                      <a:r>
                        <a:rPr lang="fr-FR" sz="2000" b="1" dirty="0">
                          <a:solidFill>
                            <a:schemeClr val="bg1"/>
                          </a:solidFill>
                        </a:rPr>
                        <a:t>Autres établissements</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E101"/>
                    </a:solidFill>
                  </a:tcPr>
                </a:tc>
                <a:tc>
                  <a:txBody>
                    <a:bodyPr/>
                    <a:lstStyle/>
                    <a:p>
                      <a:pPr algn="ctr"/>
                      <a:r>
                        <a:rPr lang="fr-FR" sz="1600" b="1" i="0" dirty="0">
                          <a:solidFill>
                            <a:schemeClr val="tx1"/>
                          </a:solidFill>
                        </a:rPr>
                        <a:t>61,2%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1" i="0" dirty="0">
                          <a:solidFill>
                            <a:schemeClr val="tx1"/>
                          </a:solidFill>
                        </a:rPr>
                        <a:t>62,8%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1" i="0" dirty="0">
                          <a:solidFill>
                            <a:schemeClr val="tx1"/>
                          </a:solidFill>
                        </a:rPr>
                        <a:t>60,4%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939406"/>
                  </a:ext>
                </a:extLst>
              </a:tr>
            </a:tbl>
          </a:graphicData>
        </a:graphic>
      </p:graphicFrame>
      <p:pic>
        <p:nvPicPr>
          <p:cNvPr id="42" name="Picture 2">
            <a:extLst>
              <a:ext uri="{FF2B5EF4-FFF2-40B4-BE49-F238E27FC236}">
                <a16:creationId xmlns:a16="http://schemas.microsoft.com/office/drawing/2014/main" id="{D853A752-2F6E-48FA-98E6-269F1AD41D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515" r="57111" b="19965"/>
          <a:stretch/>
        </p:blipFill>
        <p:spPr bwMode="auto">
          <a:xfrm>
            <a:off x="1164772" y="1437995"/>
            <a:ext cx="919162" cy="131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a:extLst>
              <a:ext uri="{FF2B5EF4-FFF2-40B4-BE49-F238E27FC236}">
                <a16:creationId xmlns:a16="http://schemas.microsoft.com/office/drawing/2014/main" id="{3006E13E-BA05-458A-86FC-BCBAB5A8A6C6}"/>
              </a:ext>
            </a:extLst>
          </p:cNvPr>
          <p:cNvSpPr txBox="1"/>
          <p:nvPr/>
        </p:nvSpPr>
        <p:spPr>
          <a:xfrm>
            <a:off x="2416629" y="1319349"/>
            <a:ext cx="9418320" cy="400110"/>
          </a:xfrm>
          <a:prstGeom prst="rect">
            <a:avLst/>
          </a:prstGeom>
          <a:noFill/>
        </p:spPr>
        <p:txBody>
          <a:bodyPr wrap="square" rtlCol="0">
            <a:spAutoFit/>
          </a:bodyPr>
          <a:lstStyle/>
          <a:p>
            <a:r>
              <a:rPr lang="fr-FR" sz="2000" b="1" dirty="0"/>
              <a:t>Taux moyen de féminisation par type d’établissements et par programme</a:t>
            </a:r>
          </a:p>
        </p:txBody>
      </p:sp>
    </p:spTree>
    <p:extLst>
      <p:ext uri="{BB962C8B-B14F-4D97-AF65-F5344CB8AC3E}">
        <p14:creationId xmlns:p14="http://schemas.microsoft.com/office/powerpoint/2010/main" val="1477205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3"/>
          </p:nvPr>
        </p:nvSpPr>
        <p:spPr>
          <a:xfrm>
            <a:off x="381000" y="1299493"/>
            <a:ext cx="10515600" cy="739460"/>
          </a:xfrm>
        </p:spPr>
        <p:txBody>
          <a:bodyPr>
            <a:normAutofit fontScale="92500"/>
          </a:bodyPr>
          <a:lstStyle/>
          <a:p>
            <a:pPr marL="0" indent="0" algn="just">
              <a:buNone/>
            </a:pPr>
            <a:r>
              <a:rPr lang="fr-FR" sz="2000" b="1" dirty="0"/>
              <a:t>Cette année encore, les écoles d’ingénieurs ont le taux moyen de féminisation le plus faible. C’est également dans ce type d’établissements que ce taux est le plus variable. </a:t>
            </a:r>
          </a:p>
          <a:p>
            <a:pPr marL="0" indent="0" algn="just">
              <a:buNone/>
            </a:pPr>
            <a:endParaRPr lang="fr-FR" sz="2800" dirty="0"/>
          </a:p>
        </p:txBody>
      </p:sp>
      <p:sp>
        <p:nvSpPr>
          <p:cNvPr id="4" name="Titre 3"/>
          <p:cNvSpPr>
            <a:spLocks noGrp="1"/>
          </p:cNvSpPr>
          <p:nvPr>
            <p:ph type="title"/>
          </p:nvPr>
        </p:nvSpPr>
        <p:spPr/>
        <p:txBody>
          <a:bodyPr>
            <a:normAutofit/>
          </a:bodyPr>
          <a:lstStyle/>
          <a:p>
            <a:r>
              <a:rPr lang="fr-FR" sz="3600" b="1" cap="small" dirty="0">
                <a:solidFill>
                  <a:schemeClr val="bg2"/>
                </a:solidFill>
              </a:rPr>
              <a:t>La mixité des formations initiales</a:t>
            </a:r>
            <a:endParaRPr lang="fr-FR" sz="3600" dirty="0"/>
          </a:p>
        </p:txBody>
      </p:sp>
      <p:sp>
        <p:nvSpPr>
          <p:cNvPr id="2" name="Espace réservé du numéro de diapositive 1"/>
          <p:cNvSpPr>
            <a:spLocks noGrp="1"/>
          </p:cNvSpPr>
          <p:nvPr>
            <p:ph type="sldNum" sz="quarter" idx="12"/>
          </p:nvPr>
        </p:nvSpPr>
        <p:spPr/>
        <p:txBody>
          <a:bodyPr/>
          <a:lstStyle/>
          <a:p>
            <a:fld id="{5EAE936F-60B9-4C48-BAF5-E7112AB12A72}" type="slidenum">
              <a:rPr lang="fr-FR" smtClean="0"/>
              <a:t>22</a:t>
            </a:fld>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1078213345"/>
              </p:ext>
            </p:extLst>
          </p:nvPr>
        </p:nvGraphicFramePr>
        <p:xfrm>
          <a:off x="864326" y="2037805"/>
          <a:ext cx="10032274" cy="3949963"/>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007580883"/>
                    </a:ext>
                  </a:extLst>
                </a:gridCol>
                <a:gridCol w="2035626">
                  <a:extLst>
                    <a:ext uri="{9D8B030D-6E8A-4147-A177-3AD203B41FA5}">
                      <a16:colId xmlns:a16="http://schemas.microsoft.com/office/drawing/2014/main" val="951650033"/>
                    </a:ext>
                  </a:extLst>
                </a:gridCol>
                <a:gridCol w="2200307">
                  <a:extLst>
                    <a:ext uri="{9D8B030D-6E8A-4147-A177-3AD203B41FA5}">
                      <a16:colId xmlns:a16="http://schemas.microsoft.com/office/drawing/2014/main" val="2183934328"/>
                    </a:ext>
                  </a:extLst>
                </a:gridCol>
                <a:gridCol w="2138741">
                  <a:extLst>
                    <a:ext uri="{9D8B030D-6E8A-4147-A177-3AD203B41FA5}">
                      <a16:colId xmlns:a16="http://schemas.microsoft.com/office/drawing/2014/main" val="2132629490"/>
                    </a:ext>
                  </a:extLst>
                </a:gridCol>
              </a:tblGrid>
              <a:tr h="1131866">
                <a:tc>
                  <a:txBody>
                    <a:bodyPr/>
                    <a:lstStyle/>
                    <a:p>
                      <a:pPr marL="0" indent="0" algn="ctr"/>
                      <a:endParaRPr lang="fr-FR" sz="2000" b="1" dirty="0"/>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dirty="0"/>
                        <a:t>Ecoles d’ingénieurs</a:t>
                      </a:r>
                    </a:p>
                  </a:txBody>
                  <a:tcPr anchor="ctr">
                    <a:lnB w="38100" cmpd="sng">
                      <a:noFill/>
                    </a:lnB>
                    <a:solidFill>
                      <a:srgbClr val="003CC8"/>
                    </a:solidFill>
                  </a:tcPr>
                </a:tc>
                <a:tc>
                  <a:txBody>
                    <a:bodyPr/>
                    <a:lstStyle/>
                    <a:p>
                      <a:pPr algn="ctr"/>
                      <a:r>
                        <a:rPr lang="fr-FR" sz="2000" dirty="0"/>
                        <a:t>Ecoles de management</a:t>
                      </a:r>
                    </a:p>
                  </a:txBody>
                  <a:tcPr anchor="ctr">
                    <a:lnB w="38100" cmpd="sng">
                      <a:noFill/>
                    </a:lnB>
                    <a:solidFill>
                      <a:srgbClr val="FF091E"/>
                    </a:solidFill>
                  </a:tcPr>
                </a:tc>
                <a:tc>
                  <a:txBody>
                    <a:bodyPr/>
                    <a:lstStyle/>
                    <a:p>
                      <a:pPr algn="ctr"/>
                      <a:r>
                        <a:rPr lang="fr-FR" sz="2000" dirty="0">
                          <a:solidFill>
                            <a:schemeClr val="tx1"/>
                          </a:solidFill>
                        </a:rPr>
                        <a:t>Autres établissements</a:t>
                      </a:r>
                    </a:p>
                  </a:txBody>
                  <a:tcPr anchor="ctr">
                    <a:lnB w="38100" cmpd="sng">
                      <a:noFill/>
                    </a:lnB>
                    <a:solidFill>
                      <a:srgbClr val="FFE101"/>
                    </a:solidFill>
                  </a:tcPr>
                </a:tc>
                <a:extLst>
                  <a:ext uri="{0D108BD9-81ED-4DB2-BD59-A6C34878D82A}">
                    <a16:rowId xmlns:a16="http://schemas.microsoft.com/office/drawing/2014/main" val="2848785614"/>
                  </a:ext>
                </a:extLst>
              </a:tr>
              <a:tr h="566306">
                <a:tc>
                  <a:txBody>
                    <a:bodyPr/>
                    <a:lstStyle/>
                    <a:p>
                      <a:pPr marL="0" indent="0" algn="ctr"/>
                      <a:r>
                        <a:rPr lang="fr-FR" sz="2000" b="1" dirty="0"/>
                        <a:t>Taux de féminisation moyen</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000" b="1" i="0" dirty="0">
                          <a:solidFill>
                            <a:schemeClr val="tx1"/>
                          </a:solidFill>
                        </a:rPr>
                        <a:t>32,8%</a:t>
                      </a:r>
                      <a:endParaRPr lang="fr-FR" sz="1600" i="1" dirty="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000" b="1" i="0" dirty="0">
                          <a:solidFill>
                            <a:schemeClr val="tx1"/>
                          </a:solidFill>
                        </a:rPr>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000" b="1" i="0" dirty="0">
                          <a:solidFill>
                            <a:schemeClr val="tx1"/>
                          </a:solidFill>
                        </a:rPr>
                        <a:t>61,2%</a:t>
                      </a:r>
                    </a:p>
                  </a:txBody>
                  <a:tcPr anchor="ct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8767405"/>
                  </a:ext>
                </a:extLst>
              </a:tr>
              <a:tr h="1144978">
                <a:tc>
                  <a:txBody>
                    <a:bodyPr/>
                    <a:lstStyle/>
                    <a:p>
                      <a:pPr algn="ctr"/>
                      <a:r>
                        <a:rPr lang="fr-FR" sz="2000" b="1" dirty="0"/>
                        <a:t>Taux</a:t>
                      </a:r>
                      <a:r>
                        <a:rPr lang="fr-FR" sz="2000" b="1" baseline="0" dirty="0"/>
                        <a:t> de féminisation minimum</a:t>
                      </a:r>
                      <a:endParaRPr lang="fr-FR" sz="2000" b="1"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000" b="1" i="0" dirty="0">
                          <a:solidFill>
                            <a:schemeClr val="tx1"/>
                          </a:solidFill>
                        </a:rPr>
                        <a:t>11,3%</a:t>
                      </a:r>
                    </a:p>
                    <a:p>
                      <a:pPr algn="ctr"/>
                      <a:r>
                        <a:rPr lang="fr-FR" sz="1400" i="1" dirty="0">
                          <a:solidFill>
                            <a:schemeClr val="bg1">
                              <a:lumMod val="50000"/>
                            </a:schemeClr>
                          </a:solidFill>
                        </a:rPr>
                        <a:t>2019 – 9,1%</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i="1" dirty="0">
                          <a:solidFill>
                            <a:schemeClr val="bg1">
                              <a:lumMod val="50000"/>
                            </a:schemeClr>
                          </a:solidFill>
                        </a:rPr>
                        <a:t>2018– 12,9%</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i="1" dirty="0">
                          <a:solidFill>
                            <a:schemeClr val="bg1">
                              <a:lumMod val="50000"/>
                            </a:schemeClr>
                          </a:solidFill>
                        </a:rPr>
                        <a:t>2017 –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000" b="1" i="0" dirty="0">
                          <a:solidFill>
                            <a:schemeClr val="tx1"/>
                          </a:solidFill>
                        </a:rPr>
                        <a:t>42,9%</a:t>
                      </a:r>
                    </a:p>
                    <a:p>
                      <a:pPr algn="ctr"/>
                      <a:r>
                        <a:rPr lang="fr-FR" sz="1400" i="1" dirty="0">
                          <a:solidFill>
                            <a:schemeClr val="bg1">
                              <a:lumMod val="50000"/>
                            </a:schemeClr>
                          </a:solidFill>
                        </a:rPr>
                        <a:t>2019 – 40,9%</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i="1" dirty="0">
                          <a:solidFill>
                            <a:schemeClr val="bg1">
                              <a:lumMod val="50000"/>
                            </a:schemeClr>
                          </a:solidFill>
                        </a:rPr>
                        <a:t>2018 – 44,5%</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i="1" dirty="0">
                          <a:solidFill>
                            <a:schemeClr val="bg1">
                              <a:lumMod val="50000"/>
                            </a:schemeClr>
                          </a:solidFill>
                        </a:rPr>
                        <a:t>2017 – 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000" b="1" i="0" dirty="0">
                          <a:solidFill>
                            <a:schemeClr val="tx1"/>
                          </a:solidFill>
                        </a:rPr>
                        <a:t>46,6%</a:t>
                      </a:r>
                    </a:p>
                    <a:p>
                      <a:pPr algn="ctr"/>
                      <a:r>
                        <a:rPr lang="fr-FR" sz="1400" i="1" dirty="0">
                          <a:solidFill>
                            <a:schemeClr val="bg1">
                              <a:lumMod val="50000"/>
                            </a:schemeClr>
                          </a:solidFill>
                        </a:rPr>
                        <a:t>2019 – 31,4%</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i="1" dirty="0">
                          <a:solidFill>
                            <a:schemeClr val="bg1">
                              <a:lumMod val="50000"/>
                            </a:schemeClr>
                          </a:solidFill>
                        </a:rPr>
                        <a:t>2018– 21,5%</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i="1" dirty="0">
                          <a:solidFill>
                            <a:schemeClr val="bg1">
                              <a:lumMod val="50000"/>
                            </a:schemeClr>
                          </a:solidFill>
                        </a:rPr>
                        <a:t>2017 – 22%</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8090146"/>
                  </a:ext>
                </a:extLst>
              </a:tr>
              <a:tr h="1106813">
                <a:tc>
                  <a:txBody>
                    <a:bodyPr/>
                    <a:lstStyle/>
                    <a:p>
                      <a:pPr algn="ctr"/>
                      <a:r>
                        <a:rPr lang="fr-FR" sz="2000" b="1" dirty="0"/>
                        <a:t>Taux de féminisation</a:t>
                      </a:r>
                      <a:r>
                        <a:rPr lang="fr-FR" sz="2000" b="1" baseline="0" dirty="0"/>
                        <a:t> maximum</a:t>
                      </a:r>
                      <a:endParaRPr lang="fr-FR" sz="2000" b="1"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fr-FR" sz="2000" b="1" i="0" dirty="0">
                          <a:solidFill>
                            <a:schemeClr val="tx1"/>
                          </a:solidFill>
                        </a:rPr>
                        <a:t>78,4%</a:t>
                      </a:r>
                    </a:p>
                    <a:p>
                      <a:pPr algn="ctr"/>
                      <a:r>
                        <a:rPr lang="fr-FR" sz="1400" i="1" dirty="0">
                          <a:solidFill>
                            <a:schemeClr val="bg1">
                              <a:lumMod val="50000"/>
                            </a:schemeClr>
                          </a:solidFill>
                        </a:rPr>
                        <a:t>2019 – 80,2%</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i="1" dirty="0">
                          <a:solidFill>
                            <a:schemeClr val="bg1">
                              <a:lumMod val="50000"/>
                            </a:schemeClr>
                          </a:solidFill>
                        </a:rPr>
                        <a:t>2018 – 68,7%</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i="1" dirty="0">
                          <a:solidFill>
                            <a:schemeClr val="bg1">
                              <a:lumMod val="50000"/>
                            </a:schemeClr>
                          </a:solidFill>
                        </a:rPr>
                        <a:t>2017 – 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fr-FR" sz="2000" b="1" i="0" dirty="0">
                          <a:solidFill>
                            <a:schemeClr val="tx1"/>
                          </a:solidFill>
                        </a:rPr>
                        <a:t>55,4%</a:t>
                      </a:r>
                    </a:p>
                    <a:p>
                      <a:pPr algn="ctr"/>
                      <a:r>
                        <a:rPr lang="fr-FR" sz="1400" i="1" dirty="0">
                          <a:solidFill>
                            <a:schemeClr val="bg1">
                              <a:lumMod val="50000"/>
                            </a:schemeClr>
                          </a:solidFill>
                        </a:rPr>
                        <a:t>2019 – 57,7%</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i="1" dirty="0">
                          <a:solidFill>
                            <a:schemeClr val="bg1">
                              <a:lumMod val="50000"/>
                            </a:schemeClr>
                          </a:solidFill>
                        </a:rPr>
                        <a:t>2018 – 55,9%</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i="1" dirty="0">
                          <a:solidFill>
                            <a:schemeClr val="bg1">
                              <a:lumMod val="50000"/>
                            </a:schemeClr>
                          </a:solidFill>
                        </a:rPr>
                        <a:t>2017 – 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fr-FR" sz="2000" b="1" i="0" dirty="0">
                          <a:solidFill>
                            <a:schemeClr val="tx1"/>
                          </a:solidFill>
                        </a:rPr>
                        <a:t>74,4%</a:t>
                      </a:r>
                    </a:p>
                    <a:p>
                      <a:pPr algn="ctr"/>
                      <a:r>
                        <a:rPr lang="fr-FR" sz="1400" i="1" dirty="0">
                          <a:solidFill>
                            <a:schemeClr val="bg1">
                              <a:lumMod val="50000"/>
                            </a:schemeClr>
                          </a:solidFill>
                        </a:rPr>
                        <a:t>2019 – 61,1%</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i="1" dirty="0">
                          <a:solidFill>
                            <a:schemeClr val="bg1">
                              <a:lumMod val="50000"/>
                            </a:schemeClr>
                          </a:solidFill>
                        </a:rPr>
                        <a:t>2018 – 62,0%</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i="1" dirty="0">
                          <a:solidFill>
                            <a:schemeClr val="bg1">
                              <a:lumMod val="50000"/>
                            </a:schemeClr>
                          </a:solidFill>
                        </a:rPr>
                        <a:t>2017 – 88%</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939406"/>
                  </a:ext>
                </a:extLst>
              </a:tr>
            </a:tbl>
          </a:graphicData>
        </a:graphic>
      </p:graphicFrame>
      <p:sp>
        <p:nvSpPr>
          <p:cNvPr id="6" name="ZoneTexte 5"/>
          <p:cNvSpPr txBox="1"/>
          <p:nvPr/>
        </p:nvSpPr>
        <p:spPr>
          <a:xfrm>
            <a:off x="2358586" y="6171379"/>
            <a:ext cx="7848873" cy="523220"/>
          </a:xfrm>
          <a:prstGeom prst="rect">
            <a:avLst/>
          </a:prstGeom>
          <a:noFill/>
        </p:spPr>
        <p:txBody>
          <a:bodyPr wrap="square" rtlCol="0">
            <a:spAutoFit/>
          </a:bodyPr>
          <a:lstStyle/>
          <a:p>
            <a:r>
              <a:rPr lang="fr-FR" sz="1400" i="1" dirty="0"/>
              <a:t>* La variabilité de l’échantillon depuis le lancement du baromètre ne permet pas d’établir des tendances de fond sur l’évolution des statistiques présentées ici.</a:t>
            </a:r>
          </a:p>
        </p:txBody>
      </p:sp>
    </p:spTree>
    <p:extLst>
      <p:ext uri="{BB962C8B-B14F-4D97-AF65-F5344CB8AC3E}">
        <p14:creationId xmlns:p14="http://schemas.microsoft.com/office/powerpoint/2010/main" val="2638450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3"/>
          </p:nvPr>
        </p:nvSpPr>
        <p:spPr>
          <a:xfrm>
            <a:off x="2787805" y="1376604"/>
            <a:ext cx="8565995" cy="4900205"/>
          </a:xfrm>
        </p:spPr>
        <p:txBody>
          <a:bodyPr>
            <a:normAutofit/>
          </a:bodyPr>
          <a:lstStyle/>
          <a:p>
            <a:pPr marL="0" indent="0" algn="just">
              <a:buClr>
                <a:schemeClr val="tx2"/>
              </a:buClr>
              <a:buNone/>
            </a:pPr>
            <a:endParaRPr lang="fr-FR" dirty="0"/>
          </a:p>
          <a:p>
            <a:pPr marL="0" indent="0" algn="just">
              <a:buClr>
                <a:schemeClr val="tx2"/>
              </a:buClr>
              <a:buNone/>
            </a:pPr>
            <a:r>
              <a:rPr lang="fr-FR" sz="2400" dirty="0"/>
              <a:t>La mixité des formations progresse encore et franchit en 2020 la barre symbolique des </a:t>
            </a:r>
            <a:r>
              <a:rPr lang="fr-FR" sz="2800" b="1" dirty="0">
                <a:solidFill>
                  <a:srgbClr val="FF0000"/>
                </a:solidFill>
              </a:rPr>
              <a:t>40%</a:t>
            </a:r>
            <a:r>
              <a:rPr lang="fr-FR" sz="2400" dirty="0"/>
              <a:t> (37,3% en 2019). Néanmoins la mixité des formations varie beaucoup selon les spécialités.</a:t>
            </a:r>
          </a:p>
          <a:p>
            <a:pPr marL="0" indent="0" algn="just">
              <a:buClr>
                <a:schemeClr val="tx2"/>
              </a:buClr>
              <a:buNone/>
            </a:pPr>
            <a:endParaRPr lang="fr-FR" sz="1400" dirty="0"/>
          </a:p>
          <a:p>
            <a:pPr marL="0" indent="0" algn="just">
              <a:buClr>
                <a:schemeClr val="tx2"/>
              </a:buClr>
              <a:buNone/>
            </a:pPr>
            <a:r>
              <a:rPr lang="fr-FR" sz="2800" b="1" dirty="0">
                <a:solidFill>
                  <a:srgbClr val="FF091E"/>
                </a:solidFill>
              </a:rPr>
              <a:t>100%</a:t>
            </a:r>
            <a:r>
              <a:rPr lang="fr-FR" sz="2400" dirty="0"/>
              <a:t> des Ecoles de management ont des formations initiales mixtes (programmes </a:t>
            </a:r>
            <a:r>
              <a:rPr lang="fr-FR" sz="2400" dirty="0" err="1"/>
              <a:t>bachelor</a:t>
            </a:r>
            <a:r>
              <a:rPr lang="fr-FR" sz="2400" dirty="0"/>
              <a:t> et master) …</a:t>
            </a:r>
          </a:p>
          <a:p>
            <a:pPr marL="0" indent="0" algn="just">
              <a:buClr>
                <a:schemeClr val="tx2"/>
              </a:buClr>
              <a:buNone/>
            </a:pPr>
            <a:endParaRPr lang="fr-FR" dirty="0"/>
          </a:p>
          <a:p>
            <a:pPr marL="0" indent="0" algn="just">
              <a:buClr>
                <a:schemeClr val="tx2"/>
              </a:buClr>
              <a:buNone/>
            </a:pPr>
            <a:endParaRPr lang="fr-FR" sz="1050" dirty="0"/>
          </a:p>
          <a:p>
            <a:pPr marL="0" indent="0" algn="just">
              <a:buClr>
                <a:schemeClr val="tx2"/>
              </a:buClr>
              <a:buNone/>
            </a:pPr>
            <a:r>
              <a:rPr lang="fr-FR" sz="2400" dirty="0"/>
              <a:t>Contre </a:t>
            </a:r>
            <a:r>
              <a:rPr lang="fr-FR" sz="2800" b="1" dirty="0">
                <a:solidFill>
                  <a:srgbClr val="FF091E"/>
                </a:solidFill>
              </a:rPr>
              <a:t>10,6%</a:t>
            </a:r>
            <a:r>
              <a:rPr lang="fr-FR" sz="2400" dirty="0"/>
              <a:t> des Ecoles d’ingénieurs ayant participé à l’enquête (7,3% en 2019 – 14,8% en 2018)*.</a:t>
            </a:r>
          </a:p>
          <a:p>
            <a:pPr algn="just">
              <a:buClr>
                <a:schemeClr val="tx2"/>
              </a:buClr>
              <a:buFont typeface="Wingdings" panose="05000000000000000000" pitchFamily="2" charset="2"/>
              <a:buChar char="§"/>
            </a:pPr>
            <a:endParaRPr lang="fr-FR" sz="2400" dirty="0"/>
          </a:p>
        </p:txBody>
      </p:sp>
      <p:sp>
        <p:nvSpPr>
          <p:cNvPr id="4" name="Titre 3"/>
          <p:cNvSpPr>
            <a:spLocks noGrp="1"/>
          </p:cNvSpPr>
          <p:nvPr>
            <p:ph type="title"/>
          </p:nvPr>
        </p:nvSpPr>
        <p:spPr/>
        <p:txBody>
          <a:bodyPr>
            <a:normAutofit/>
          </a:bodyPr>
          <a:lstStyle/>
          <a:p>
            <a:pPr algn="l"/>
            <a:r>
              <a:rPr lang="fr-FR" sz="3600" b="1" cap="small" dirty="0"/>
              <a:t>La mixité des formations initiales</a:t>
            </a:r>
          </a:p>
        </p:txBody>
      </p:sp>
      <p:sp>
        <p:nvSpPr>
          <p:cNvPr id="8" name="Rectangle à coins arrondis 7"/>
          <p:cNvSpPr/>
          <p:nvPr/>
        </p:nvSpPr>
        <p:spPr>
          <a:xfrm>
            <a:off x="733357" y="1528354"/>
            <a:ext cx="1728192" cy="1310703"/>
          </a:xfrm>
          <a:prstGeom prst="roundRect">
            <a:avLst/>
          </a:prstGeom>
          <a:solidFill>
            <a:srgbClr val="FF091E"/>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800" b="1" dirty="0"/>
              <a:t>40,9%</a:t>
            </a:r>
          </a:p>
          <a:p>
            <a:pPr algn="ctr"/>
            <a:r>
              <a:rPr lang="fr-FR" sz="1400" dirty="0"/>
              <a:t>37,3 % en 2019</a:t>
            </a:r>
          </a:p>
          <a:p>
            <a:pPr algn="ctr"/>
            <a:r>
              <a:rPr lang="fr-FR" sz="1400" i="1" dirty="0"/>
              <a:t>32,7% en 2018</a:t>
            </a:r>
          </a:p>
          <a:p>
            <a:pPr algn="ctr"/>
            <a:r>
              <a:rPr lang="fr-FR" sz="1400" i="1" dirty="0"/>
              <a:t>26,8 % en 2017</a:t>
            </a:r>
          </a:p>
        </p:txBody>
      </p:sp>
      <p:sp>
        <p:nvSpPr>
          <p:cNvPr id="9" name="Rectangle à coins arrondis 8"/>
          <p:cNvSpPr/>
          <p:nvPr/>
        </p:nvSpPr>
        <p:spPr>
          <a:xfrm>
            <a:off x="733357" y="4615528"/>
            <a:ext cx="1728192" cy="1080120"/>
          </a:xfrm>
          <a:prstGeom prst="roundRect">
            <a:avLst/>
          </a:prstGeom>
          <a:solidFill>
            <a:srgbClr val="003CC8"/>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a:t>10,6%</a:t>
            </a:r>
          </a:p>
          <a:p>
            <a:pPr algn="ctr"/>
            <a:r>
              <a:rPr lang="fr-FR" sz="1400" i="1" dirty="0"/>
              <a:t>7,3% en 2019</a:t>
            </a:r>
          </a:p>
          <a:p>
            <a:pPr algn="ctr"/>
            <a:r>
              <a:rPr lang="fr-FR" sz="1400" i="1" dirty="0"/>
              <a:t>14,8% en 2018</a:t>
            </a:r>
          </a:p>
          <a:p>
            <a:pPr algn="ctr"/>
            <a:r>
              <a:rPr lang="fr-FR" sz="1400" i="1" dirty="0"/>
              <a:t>5,2 % en 2017</a:t>
            </a:r>
          </a:p>
        </p:txBody>
      </p:sp>
      <p:sp>
        <p:nvSpPr>
          <p:cNvPr id="10" name="Rectangle à coins arrondis 9"/>
          <p:cNvSpPr/>
          <p:nvPr/>
        </p:nvSpPr>
        <p:spPr>
          <a:xfrm>
            <a:off x="733357" y="3060345"/>
            <a:ext cx="1728192" cy="1224277"/>
          </a:xfrm>
          <a:prstGeom prst="roundRect">
            <a:avLst/>
          </a:prstGeom>
          <a:solidFill>
            <a:srgbClr val="FFE10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a:solidFill>
                  <a:schemeClr val="tx1"/>
                </a:solidFill>
              </a:rPr>
              <a:t>100%</a:t>
            </a:r>
          </a:p>
          <a:p>
            <a:pPr algn="ctr"/>
            <a:r>
              <a:rPr lang="fr-FR" sz="1400" i="1" dirty="0">
                <a:solidFill>
                  <a:schemeClr val="tx1"/>
                </a:solidFill>
              </a:rPr>
              <a:t>100% en 2019</a:t>
            </a:r>
          </a:p>
          <a:p>
            <a:pPr algn="ctr"/>
            <a:r>
              <a:rPr lang="fr-FR" sz="1400" i="1" dirty="0">
                <a:solidFill>
                  <a:schemeClr val="tx1"/>
                </a:solidFill>
              </a:rPr>
              <a:t>100% en 2018</a:t>
            </a:r>
          </a:p>
          <a:p>
            <a:pPr algn="ctr"/>
            <a:r>
              <a:rPr lang="fr-FR" sz="1400" i="1" dirty="0">
                <a:solidFill>
                  <a:schemeClr val="tx1"/>
                </a:solidFill>
              </a:rPr>
              <a:t>100% en 2017</a:t>
            </a:r>
          </a:p>
        </p:txBody>
      </p:sp>
      <p:cxnSp>
        <p:nvCxnSpPr>
          <p:cNvPr id="11" name="Connecteur droit 10"/>
          <p:cNvCxnSpPr/>
          <p:nvPr/>
        </p:nvCxnSpPr>
        <p:spPr>
          <a:xfrm>
            <a:off x="2677573" y="1700808"/>
            <a:ext cx="0" cy="4104456"/>
          </a:xfrm>
          <a:prstGeom prst="line">
            <a:avLst/>
          </a:prstGeom>
          <a:ln>
            <a:solidFill>
              <a:srgbClr val="FF091E"/>
            </a:solidFill>
          </a:ln>
        </p:spPr>
        <p:style>
          <a:lnRef idx="3">
            <a:schemeClr val="accent4"/>
          </a:lnRef>
          <a:fillRef idx="0">
            <a:schemeClr val="accent4"/>
          </a:fillRef>
          <a:effectRef idx="2">
            <a:schemeClr val="accent4"/>
          </a:effectRef>
          <a:fontRef idx="minor">
            <a:schemeClr val="tx1"/>
          </a:fontRef>
        </p:style>
      </p:cxnSp>
      <p:sp>
        <p:nvSpPr>
          <p:cNvPr id="2" name="ZoneTexte 1"/>
          <p:cNvSpPr txBox="1"/>
          <p:nvPr/>
        </p:nvSpPr>
        <p:spPr>
          <a:xfrm>
            <a:off x="2185639" y="6026553"/>
            <a:ext cx="9094937" cy="523220"/>
          </a:xfrm>
          <a:prstGeom prst="rect">
            <a:avLst/>
          </a:prstGeom>
          <a:noFill/>
        </p:spPr>
        <p:txBody>
          <a:bodyPr wrap="square" rtlCol="0">
            <a:spAutoFit/>
          </a:bodyPr>
          <a:lstStyle/>
          <a:p>
            <a:pPr algn="just"/>
            <a:r>
              <a:rPr lang="fr-FR" sz="1400" i="1" dirty="0"/>
              <a:t>* Pour la catégorie des écoles d’ingénieurs, la variabilité de l’échantillon depuis le lancement du baromètre ne permet pas d’établir des tendances de fond sur l’évolution des statistiques présentées ici.</a:t>
            </a:r>
          </a:p>
        </p:txBody>
      </p:sp>
    </p:spTree>
    <p:extLst>
      <p:ext uri="{BB962C8B-B14F-4D97-AF65-F5344CB8AC3E}">
        <p14:creationId xmlns:p14="http://schemas.microsoft.com/office/powerpoint/2010/main" val="4088709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600" b="1" cap="small" dirty="0"/>
              <a:t>L’accès à l’emploi des jeunes diplômés</a:t>
            </a:r>
          </a:p>
        </p:txBody>
      </p:sp>
      <p:graphicFrame>
        <p:nvGraphicFramePr>
          <p:cNvPr id="5" name="Tableau 4"/>
          <p:cNvGraphicFramePr>
            <a:graphicFrameLocks noGrp="1"/>
          </p:cNvGraphicFramePr>
          <p:nvPr>
            <p:extLst>
              <p:ext uri="{D42A27DB-BD31-4B8C-83A1-F6EECF244321}">
                <p14:modId xmlns:p14="http://schemas.microsoft.com/office/powerpoint/2010/main" val="1437198055"/>
              </p:ext>
            </p:extLst>
          </p:nvPr>
        </p:nvGraphicFramePr>
        <p:xfrm>
          <a:off x="658898" y="1705143"/>
          <a:ext cx="10244445" cy="3868967"/>
        </p:xfrm>
        <a:graphic>
          <a:graphicData uri="http://schemas.openxmlformats.org/drawingml/2006/table">
            <a:tbl>
              <a:tblPr firstRow="1" bandRow="1">
                <a:tableStyleId>{5940675A-B579-460E-94D1-54222C63F5DA}</a:tableStyleId>
              </a:tblPr>
              <a:tblGrid>
                <a:gridCol w="2146851">
                  <a:extLst>
                    <a:ext uri="{9D8B030D-6E8A-4147-A177-3AD203B41FA5}">
                      <a16:colId xmlns:a16="http://schemas.microsoft.com/office/drawing/2014/main" val="3232778042"/>
                    </a:ext>
                  </a:extLst>
                </a:gridCol>
                <a:gridCol w="1349599">
                  <a:extLst>
                    <a:ext uri="{9D8B030D-6E8A-4147-A177-3AD203B41FA5}">
                      <a16:colId xmlns:a16="http://schemas.microsoft.com/office/drawing/2014/main" val="105025207"/>
                    </a:ext>
                  </a:extLst>
                </a:gridCol>
                <a:gridCol w="1349599">
                  <a:extLst>
                    <a:ext uri="{9D8B030D-6E8A-4147-A177-3AD203B41FA5}">
                      <a16:colId xmlns:a16="http://schemas.microsoft.com/office/drawing/2014/main" val="3021151359"/>
                    </a:ext>
                  </a:extLst>
                </a:gridCol>
                <a:gridCol w="1349599">
                  <a:extLst>
                    <a:ext uri="{9D8B030D-6E8A-4147-A177-3AD203B41FA5}">
                      <a16:colId xmlns:a16="http://schemas.microsoft.com/office/drawing/2014/main" val="1416680253"/>
                    </a:ext>
                  </a:extLst>
                </a:gridCol>
                <a:gridCol w="1349599">
                  <a:extLst>
                    <a:ext uri="{9D8B030D-6E8A-4147-A177-3AD203B41FA5}">
                      <a16:colId xmlns:a16="http://schemas.microsoft.com/office/drawing/2014/main" val="3357648717"/>
                    </a:ext>
                  </a:extLst>
                </a:gridCol>
                <a:gridCol w="1349599">
                  <a:extLst>
                    <a:ext uri="{9D8B030D-6E8A-4147-A177-3AD203B41FA5}">
                      <a16:colId xmlns:a16="http://schemas.microsoft.com/office/drawing/2014/main" val="2539195365"/>
                    </a:ext>
                  </a:extLst>
                </a:gridCol>
                <a:gridCol w="1349599">
                  <a:extLst>
                    <a:ext uri="{9D8B030D-6E8A-4147-A177-3AD203B41FA5}">
                      <a16:colId xmlns:a16="http://schemas.microsoft.com/office/drawing/2014/main" val="3218561426"/>
                    </a:ext>
                  </a:extLst>
                </a:gridCol>
              </a:tblGrid>
              <a:tr h="0">
                <a:tc rowSpan="2">
                  <a:txBody>
                    <a:bodyPr/>
                    <a:lstStyle/>
                    <a:p>
                      <a:endParaRPr lang="fr-FR" dirty="0"/>
                    </a:p>
                  </a:txBody>
                  <a:tcPr>
                    <a:lnL w="12700" cmpd="sng">
                      <a:noFill/>
                    </a:lnL>
                    <a:lnT w="12700" cmpd="sng">
                      <a:noFill/>
                    </a:lnT>
                  </a:tcPr>
                </a:tc>
                <a:tc gridSpan="2">
                  <a:txBody>
                    <a:bodyPr/>
                    <a:lstStyle/>
                    <a:p>
                      <a:pPr algn="ctr"/>
                      <a:r>
                        <a:rPr lang="fr-FR" b="1" dirty="0">
                          <a:solidFill>
                            <a:schemeClr val="bg1"/>
                          </a:solidFill>
                        </a:rPr>
                        <a:t>Ecoles d’ingénieurs</a:t>
                      </a:r>
                    </a:p>
                  </a:txBody>
                  <a:tcPr anchor="ctr">
                    <a:solidFill>
                      <a:srgbClr val="0067F4"/>
                    </a:solidFill>
                  </a:tcPr>
                </a:tc>
                <a:tc hMerge="1">
                  <a:txBody>
                    <a:bodyPr/>
                    <a:lstStyle/>
                    <a:p>
                      <a:endParaRPr lang="fr-FR" dirty="0"/>
                    </a:p>
                  </a:txBody>
                  <a:tcPr/>
                </a:tc>
                <a:tc gridSpan="2">
                  <a:txBody>
                    <a:bodyPr/>
                    <a:lstStyle/>
                    <a:p>
                      <a:pPr algn="ctr"/>
                      <a:r>
                        <a:rPr lang="fr-FR" b="1" dirty="0">
                          <a:solidFill>
                            <a:schemeClr val="bg1"/>
                          </a:solidFill>
                        </a:rPr>
                        <a:t>Ecoles de Management</a:t>
                      </a:r>
                    </a:p>
                  </a:txBody>
                  <a:tcPr anchor="ctr">
                    <a:solidFill>
                      <a:srgbClr val="FF091E"/>
                    </a:solidFill>
                  </a:tcPr>
                </a:tc>
                <a:tc hMerge="1">
                  <a:txBody>
                    <a:bodyPr/>
                    <a:lstStyle/>
                    <a:p>
                      <a:endParaRPr lang="fr-FR" dirty="0"/>
                    </a:p>
                  </a:txBody>
                  <a:tcPr/>
                </a:tc>
                <a:tc gridSpan="2">
                  <a:txBody>
                    <a:bodyPr/>
                    <a:lstStyle/>
                    <a:p>
                      <a:pPr algn="ctr"/>
                      <a:r>
                        <a:rPr lang="fr-FR" b="1" dirty="0"/>
                        <a:t>Autres</a:t>
                      </a:r>
                      <a:r>
                        <a:rPr lang="fr-FR" b="1" baseline="0" dirty="0"/>
                        <a:t> établissements</a:t>
                      </a:r>
                      <a:endParaRPr lang="fr-FR" b="1" dirty="0"/>
                    </a:p>
                  </a:txBody>
                  <a:tcPr anchor="ctr">
                    <a:solidFill>
                      <a:srgbClr val="FFE101"/>
                    </a:solidFill>
                  </a:tcPr>
                </a:tc>
                <a:tc hMerge="1">
                  <a:txBody>
                    <a:bodyPr/>
                    <a:lstStyle/>
                    <a:p>
                      <a:endParaRPr lang="fr-FR" dirty="0"/>
                    </a:p>
                  </a:txBody>
                  <a:tcPr/>
                </a:tc>
                <a:extLst>
                  <a:ext uri="{0D108BD9-81ED-4DB2-BD59-A6C34878D82A}">
                    <a16:rowId xmlns:a16="http://schemas.microsoft.com/office/drawing/2014/main" val="530176740"/>
                  </a:ext>
                </a:extLst>
              </a:tr>
              <a:tr h="432047">
                <a:tc vMerge="1">
                  <a:txBody>
                    <a:bodyPr/>
                    <a:lstStyle/>
                    <a:p>
                      <a:endParaRPr lang="fr-FR" dirty="0"/>
                    </a:p>
                  </a:txBody>
                  <a:tcPr>
                    <a:lnL w="12700" cmpd="sng">
                      <a:noFill/>
                    </a:lnL>
                  </a:tcPr>
                </a:tc>
                <a:tc>
                  <a:txBody>
                    <a:bodyPr/>
                    <a:lstStyle/>
                    <a:p>
                      <a:pPr algn="ctr"/>
                      <a:r>
                        <a:rPr lang="fr-FR" b="1" i="1" dirty="0">
                          <a:solidFill>
                            <a:schemeClr val="bg1"/>
                          </a:solidFill>
                        </a:rPr>
                        <a:t>Femmes</a:t>
                      </a:r>
                    </a:p>
                  </a:txBody>
                  <a:tcPr anchor="ctr">
                    <a:solidFill>
                      <a:srgbClr val="0067F4"/>
                    </a:solidFill>
                  </a:tcPr>
                </a:tc>
                <a:tc>
                  <a:txBody>
                    <a:bodyPr/>
                    <a:lstStyle/>
                    <a:p>
                      <a:pPr algn="ctr"/>
                      <a:r>
                        <a:rPr lang="fr-FR" b="1" i="1" dirty="0">
                          <a:solidFill>
                            <a:schemeClr val="bg1"/>
                          </a:solidFill>
                        </a:rPr>
                        <a:t>Hommes</a:t>
                      </a:r>
                    </a:p>
                  </a:txBody>
                  <a:tcPr anchor="ctr">
                    <a:solidFill>
                      <a:srgbClr val="0067F4"/>
                    </a:solidFill>
                  </a:tcPr>
                </a:tc>
                <a:tc>
                  <a:txBody>
                    <a:bodyPr/>
                    <a:lstStyle/>
                    <a:p>
                      <a:pPr algn="ctr"/>
                      <a:r>
                        <a:rPr lang="fr-FR" b="1" i="1" dirty="0">
                          <a:solidFill>
                            <a:schemeClr val="bg1"/>
                          </a:solidFill>
                        </a:rPr>
                        <a:t>Femmes</a:t>
                      </a:r>
                    </a:p>
                  </a:txBody>
                  <a:tcPr anchor="ctr">
                    <a:solidFill>
                      <a:srgbClr val="FF091E"/>
                    </a:solidFill>
                  </a:tcPr>
                </a:tc>
                <a:tc>
                  <a:txBody>
                    <a:bodyPr/>
                    <a:lstStyle/>
                    <a:p>
                      <a:pPr algn="ctr"/>
                      <a:r>
                        <a:rPr lang="fr-FR" b="1" i="1" dirty="0">
                          <a:solidFill>
                            <a:schemeClr val="bg1"/>
                          </a:solidFill>
                        </a:rPr>
                        <a:t>Hommes</a:t>
                      </a:r>
                    </a:p>
                  </a:txBody>
                  <a:tcPr anchor="ctr">
                    <a:solidFill>
                      <a:srgbClr val="FF091E"/>
                    </a:solidFill>
                  </a:tcPr>
                </a:tc>
                <a:tc>
                  <a:txBody>
                    <a:bodyPr/>
                    <a:lstStyle/>
                    <a:p>
                      <a:pPr algn="ctr"/>
                      <a:r>
                        <a:rPr lang="fr-FR" b="1" i="1" dirty="0"/>
                        <a:t>Femmes</a:t>
                      </a:r>
                    </a:p>
                  </a:txBody>
                  <a:tcPr anchor="ctr">
                    <a:solidFill>
                      <a:srgbClr val="FFE101"/>
                    </a:solidFill>
                  </a:tcPr>
                </a:tc>
                <a:tc>
                  <a:txBody>
                    <a:bodyPr/>
                    <a:lstStyle/>
                    <a:p>
                      <a:pPr algn="ctr"/>
                      <a:r>
                        <a:rPr lang="fr-FR" b="1" i="1" dirty="0"/>
                        <a:t>Hommes</a:t>
                      </a:r>
                    </a:p>
                  </a:txBody>
                  <a:tcPr anchor="ctr">
                    <a:solidFill>
                      <a:srgbClr val="FFE101"/>
                    </a:solidFill>
                  </a:tcPr>
                </a:tc>
                <a:extLst>
                  <a:ext uri="{0D108BD9-81ED-4DB2-BD59-A6C34878D82A}">
                    <a16:rowId xmlns:a16="http://schemas.microsoft.com/office/drawing/2014/main" val="3514392473"/>
                  </a:ext>
                </a:extLst>
              </a:tr>
              <a:tr h="484020">
                <a:tc>
                  <a:txBody>
                    <a:bodyPr/>
                    <a:lstStyle/>
                    <a:p>
                      <a:r>
                        <a:rPr lang="fr-FR" b="1" dirty="0"/>
                        <a:t>Taux net d’emploi</a:t>
                      </a:r>
                    </a:p>
                  </a:txBody>
                  <a:tcPr/>
                </a:tc>
                <a:tc>
                  <a:txBody>
                    <a:bodyPr/>
                    <a:lstStyle/>
                    <a:p>
                      <a:pPr algn="ctr"/>
                      <a:r>
                        <a:rPr lang="fr-FR" dirty="0"/>
                        <a:t>87,1%</a:t>
                      </a:r>
                    </a:p>
                  </a:txBody>
                  <a:tcPr anchor="ctr"/>
                </a:tc>
                <a:tc>
                  <a:txBody>
                    <a:bodyPr/>
                    <a:lstStyle/>
                    <a:p>
                      <a:pPr algn="ctr"/>
                      <a:r>
                        <a:rPr lang="fr-FR" dirty="0"/>
                        <a:t>90,6%</a:t>
                      </a:r>
                    </a:p>
                  </a:txBody>
                  <a:tcPr anchor="ctr"/>
                </a:tc>
                <a:tc>
                  <a:txBody>
                    <a:bodyPr/>
                    <a:lstStyle/>
                    <a:p>
                      <a:pPr algn="ctr"/>
                      <a:r>
                        <a:rPr lang="fr-FR" dirty="0"/>
                        <a:t>85,3%</a:t>
                      </a:r>
                    </a:p>
                  </a:txBody>
                  <a:tcPr anchor="ctr"/>
                </a:tc>
                <a:tc>
                  <a:txBody>
                    <a:bodyPr/>
                    <a:lstStyle/>
                    <a:p>
                      <a:pPr algn="ctr"/>
                      <a:r>
                        <a:rPr lang="fr-FR" dirty="0"/>
                        <a:t>88,8%</a:t>
                      </a:r>
                    </a:p>
                  </a:txBody>
                  <a:tcPr anchor="ctr"/>
                </a:tc>
                <a:tc>
                  <a:txBody>
                    <a:bodyPr/>
                    <a:lstStyle/>
                    <a:p>
                      <a:pPr algn="ctr"/>
                      <a:r>
                        <a:rPr lang="fr-FR" dirty="0"/>
                        <a:t>82,8%</a:t>
                      </a:r>
                    </a:p>
                  </a:txBody>
                  <a:tcPr anchor="ctr"/>
                </a:tc>
                <a:tc>
                  <a:txBody>
                    <a:bodyPr/>
                    <a:lstStyle/>
                    <a:p>
                      <a:pPr algn="ctr"/>
                      <a:r>
                        <a:rPr lang="fr-FR" dirty="0"/>
                        <a:t>84,0%</a:t>
                      </a:r>
                    </a:p>
                  </a:txBody>
                  <a:tcPr anchor="ctr"/>
                </a:tc>
                <a:extLst>
                  <a:ext uri="{0D108BD9-81ED-4DB2-BD59-A6C34878D82A}">
                    <a16:rowId xmlns:a16="http://schemas.microsoft.com/office/drawing/2014/main" val="1071740255"/>
                  </a:ext>
                </a:extLst>
              </a:tr>
              <a:tr h="484020">
                <a:tc>
                  <a:txBody>
                    <a:bodyPr/>
                    <a:lstStyle/>
                    <a:p>
                      <a:r>
                        <a:rPr lang="fr-FR" b="1" dirty="0"/>
                        <a:t>% CDI/ Diplômés en emploi</a:t>
                      </a:r>
                    </a:p>
                  </a:txBody>
                  <a:tcPr/>
                </a:tc>
                <a:tc>
                  <a:txBody>
                    <a:bodyPr/>
                    <a:lstStyle/>
                    <a:p>
                      <a:pPr algn="ctr"/>
                      <a:r>
                        <a:rPr lang="fr-FR" dirty="0"/>
                        <a:t>74,1%</a:t>
                      </a:r>
                    </a:p>
                  </a:txBody>
                  <a:tcPr anchor="ctr"/>
                </a:tc>
                <a:tc>
                  <a:txBody>
                    <a:bodyPr/>
                    <a:lstStyle/>
                    <a:p>
                      <a:pPr algn="ctr"/>
                      <a:r>
                        <a:rPr lang="fr-FR" dirty="0"/>
                        <a:t>87,0%</a:t>
                      </a:r>
                    </a:p>
                  </a:txBody>
                  <a:tcPr anchor="ctr"/>
                </a:tc>
                <a:tc>
                  <a:txBody>
                    <a:bodyPr/>
                    <a:lstStyle/>
                    <a:p>
                      <a:pPr algn="ctr"/>
                      <a:r>
                        <a:rPr lang="fr-FR" dirty="0"/>
                        <a:t>82,3%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90,1%</a:t>
                      </a:r>
                    </a:p>
                  </a:txBody>
                  <a:tcPr anchor="ctr"/>
                </a:tc>
                <a:tc>
                  <a:txBody>
                    <a:bodyPr/>
                    <a:lstStyle/>
                    <a:p>
                      <a:pPr algn="ctr"/>
                      <a:r>
                        <a:rPr lang="fr-FR" dirty="0"/>
                        <a:t>60,1%</a:t>
                      </a:r>
                    </a:p>
                  </a:txBody>
                  <a:tcPr anchor="ctr"/>
                </a:tc>
                <a:tc>
                  <a:txBody>
                    <a:bodyPr/>
                    <a:lstStyle/>
                    <a:p>
                      <a:pPr algn="ctr"/>
                      <a:r>
                        <a:rPr lang="fr-FR" dirty="0"/>
                        <a:t>64,7%</a:t>
                      </a:r>
                    </a:p>
                  </a:txBody>
                  <a:tcPr anchor="ctr"/>
                </a:tc>
                <a:extLst>
                  <a:ext uri="{0D108BD9-81ED-4DB2-BD59-A6C34878D82A}">
                    <a16:rowId xmlns:a16="http://schemas.microsoft.com/office/drawing/2014/main" val="1194616197"/>
                  </a:ext>
                </a:extLst>
              </a:tr>
              <a:tr h="484020">
                <a:tc>
                  <a:txBody>
                    <a:bodyPr/>
                    <a:lstStyle/>
                    <a:p>
                      <a:r>
                        <a:rPr lang="fr-FR" b="1" dirty="0"/>
                        <a:t>% Cadre</a:t>
                      </a:r>
                    </a:p>
                  </a:txBody>
                  <a:tcPr/>
                </a:tc>
                <a:tc>
                  <a:txBody>
                    <a:bodyPr/>
                    <a:lstStyle/>
                    <a:p>
                      <a:pPr algn="ctr"/>
                      <a:r>
                        <a:rPr lang="fr-FR" dirty="0"/>
                        <a:t>85,8%</a:t>
                      </a:r>
                    </a:p>
                  </a:txBody>
                  <a:tcPr anchor="ctr"/>
                </a:tc>
                <a:tc>
                  <a:txBody>
                    <a:bodyPr/>
                    <a:lstStyle/>
                    <a:p>
                      <a:pPr algn="ctr"/>
                      <a:r>
                        <a:rPr lang="fr-FR" dirty="0"/>
                        <a:t>93,6%</a:t>
                      </a:r>
                    </a:p>
                  </a:txBody>
                  <a:tcPr anchor="ctr"/>
                </a:tc>
                <a:tc>
                  <a:txBody>
                    <a:bodyPr/>
                    <a:lstStyle/>
                    <a:p>
                      <a:pPr algn="ctr"/>
                      <a:r>
                        <a:rPr lang="fr-FR" dirty="0"/>
                        <a:t>78,6%</a:t>
                      </a:r>
                    </a:p>
                  </a:txBody>
                  <a:tcPr anchor="ctr"/>
                </a:tc>
                <a:tc>
                  <a:txBody>
                    <a:bodyPr/>
                    <a:lstStyle/>
                    <a:p>
                      <a:pPr algn="ctr"/>
                      <a:r>
                        <a:rPr lang="fr-FR" dirty="0"/>
                        <a:t>85,0%</a:t>
                      </a:r>
                    </a:p>
                  </a:txBody>
                  <a:tcPr anchor="ctr"/>
                </a:tc>
                <a:tc>
                  <a:txBody>
                    <a:bodyPr/>
                    <a:lstStyle/>
                    <a:p>
                      <a:pPr algn="ctr"/>
                      <a:r>
                        <a:rPr lang="fr-FR" dirty="0"/>
                        <a:t>67,3%</a:t>
                      </a:r>
                    </a:p>
                  </a:txBody>
                  <a:tcPr anchor="ctr"/>
                </a:tc>
                <a:tc>
                  <a:txBody>
                    <a:bodyPr/>
                    <a:lstStyle/>
                    <a:p>
                      <a:pPr algn="ctr"/>
                      <a:r>
                        <a:rPr lang="fr-FR" dirty="0"/>
                        <a:t>72,6%</a:t>
                      </a:r>
                    </a:p>
                  </a:txBody>
                  <a:tcPr anchor="ctr"/>
                </a:tc>
                <a:extLst>
                  <a:ext uri="{0D108BD9-81ED-4DB2-BD59-A6C34878D82A}">
                    <a16:rowId xmlns:a16="http://schemas.microsoft.com/office/drawing/2014/main" val="1322859048"/>
                  </a:ext>
                </a:extLst>
              </a:tr>
              <a:tr h="484020">
                <a:tc>
                  <a:txBody>
                    <a:bodyPr/>
                    <a:lstStyle/>
                    <a:p>
                      <a:r>
                        <a:rPr lang="fr-FR" b="1" dirty="0"/>
                        <a:t>Salaire</a:t>
                      </a:r>
                      <a:r>
                        <a:rPr lang="fr-FR" b="1" baseline="0" dirty="0"/>
                        <a:t> brut annuel moyen :</a:t>
                      </a:r>
                    </a:p>
                    <a:p>
                      <a:r>
                        <a:rPr lang="fr-FR" b="1" i="1" baseline="0" dirty="0"/>
                        <a:t>Hors primes</a:t>
                      </a:r>
                    </a:p>
                    <a:p>
                      <a:r>
                        <a:rPr lang="fr-FR" b="1" i="1" baseline="0" dirty="0"/>
                        <a:t>Avec primes</a:t>
                      </a:r>
                      <a:endParaRPr lang="fr-FR" b="1" i="1" dirty="0"/>
                    </a:p>
                  </a:txBody>
                  <a:tcPr/>
                </a:tc>
                <a:tc>
                  <a:txBody>
                    <a:bodyPr/>
                    <a:lstStyle/>
                    <a:p>
                      <a:pPr algn="ctr"/>
                      <a:endParaRPr lang="fr-FR" dirty="0"/>
                    </a:p>
                    <a:p>
                      <a:pPr algn="ctr"/>
                      <a:endParaRPr lang="fr-FR" dirty="0"/>
                    </a:p>
                    <a:p>
                      <a:pPr algn="ctr"/>
                      <a:r>
                        <a:rPr lang="fr-FR" dirty="0"/>
                        <a:t>33 792 €</a:t>
                      </a:r>
                    </a:p>
                    <a:p>
                      <a:pPr algn="ctr"/>
                      <a:r>
                        <a:rPr lang="fr-FR" dirty="0"/>
                        <a:t>35 826 €</a:t>
                      </a:r>
                    </a:p>
                  </a:txBody>
                  <a:tcPr anchor="ctr"/>
                </a:tc>
                <a:tc>
                  <a:txBody>
                    <a:bodyPr/>
                    <a:lstStyle/>
                    <a:p>
                      <a:pPr algn="ctr"/>
                      <a:endParaRPr lang="fr-FR" dirty="0"/>
                    </a:p>
                    <a:p>
                      <a:pPr algn="ctr"/>
                      <a:endParaRPr lang="fr-FR" dirty="0"/>
                    </a:p>
                    <a:p>
                      <a:pPr algn="ctr"/>
                      <a:r>
                        <a:rPr lang="fr-FR" dirty="0"/>
                        <a:t>35 885 €</a:t>
                      </a:r>
                    </a:p>
                    <a:p>
                      <a:pPr algn="ctr"/>
                      <a:r>
                        <a:rPr lang="fr-FR" dirty="0"/>
                        <a:t>38 649 €</a:t>
                      </a:r>
                    </a:p>
                  </a:txBody>
                  <a:tcPr anchor="ctr"/>
                </a:tc>
                <a:tc>
                  <a:txBody>
                    <a:bodyPr/>
                    <a:lstStyle/>
                    <a:p>
                      <a:pPr algn="ctr"/>
                      <a:endParaRPr lang="fr-FR" dirty="0"/>
                    </a:p>
                    <a:p>
                      <a:pPr algn="ctr"/>
                      <a:endParaRPr lang="fr-FR" dirty="0"/>
                    </a:p>
                    <a:p>
                      <a:pPr algn="ctr"/>
                      <a:r>
                        <a:rPr lang="fr-FR" dirty="0"/>
                        <a:t>35 338 €</a:t>
                      </a:r>
                    </a:p>
                    <a:p>
                      <a:pPr algn="ctr"/>
                      <a:r>
                        <a:rPr lang="fr-FR" dirty="0"/>
                        <a:t>38 545 €</a:t>
                      </a:r>
                    </a:p>
                  </a:txBody>
                  <a:tcPr anchor="ctr"/>
                </a:tc>
                <a:tc>
                  <a:txBody>
                    <a:bodyPr/>
                    <a:lstStyle/>
                    <a:p>
                      <a:pPr algn="ctr"/>
                      <a:endParaRPr lang="fr-FR" dirty="0"/>
                    </a:p>
                    <a:p>
                      <a:pPr algn="ctr"/>
                      <a:endParaRPr lang="fr-FR" dirty="0"/>
                    </a:p>
                    <a:p>
                      <a:pPr algn="ctr"/>
                      <a:r>
                        <a:rPr lang="fr-FR" dirty="0"/>
                        <a:t>38 437 €</a:t>
                      </a:r>
                    </a:p>
                    <a:p>
                      <a:pPr algn="ctr"/>
                      <a:r>
                        <a:rPr lang="fr-FR" dirty="0"/>
                        <a:t>44 427 €</a:t>
                      </a:r>
                    </a:p>
                  </a:txBody>
                  <a:tcPr anchor="ctr"/>
                </a:tc>
                <a:tc>
                  <a:txBody>
                    <a:bodyPr/>
                    <a:lstStyle/>
                    <a:p>
                      <a:pPr algn="ctr"/>
                      <a:endParaRPr lang="fr-FR" dirty="0"/>
                    </a:p>
                    <a:p>
                      <a:pPr algn="ctr"/>
                      <a:endParaRPr lang="fr-FR" dirty="0"/>
                    </a:p>
                    <a:p>
                      <a:pPr algn="ctr"/>
                      <a:r>
                        <a:rPr lang="fr-FR" dirty="0"/>
                        <a:t>34 570 €</a:t>
                      </a:r>
                    </a:p>
                    <a:p>
                      <a:pPr algn="ctr"/>
                      <a:r>
                        <a:rPr lang="fr-FR" dirty="0"/>
                        <a:t>36 887 €</a:t>
                      </a:r>
                    </a:p>
                  </a:txBody>
                  <a:tcPr anchor="ctr"/>
                </a:tc>
                <a:tc>
                  <a:txBody>
                    <a:bodyPr/>
                    <a:lstStyle/>
                    <a:p>
                      <a:pPr algn="ctr"/>
                      <a:endParaRPr lang="fr-FR" dirty="0"/>
                    </a:p>
                    <a:p>
                      <a:pPr algn="ctr"/>
                      <a:endParaRPr lang="fr-FR" dirty="0"/>
                    </a:p>
                    <a:p>
                      <a:pPr algn="ctr"/>
                      <a:r>
                        <a:rPr lang="fr-FR" dirty="0"/>
                        <a:t>37 599 €</a:t>
                      </a:r>
                    </a:p>
                    <a:p>
                      <a:pPr algn="ctr"/>
                      <a:r>
                        <a:rPr lang="fr-FR" dirty="0"/>
                        <a:t>41 226 €</a:t>
                      </a:r>
                    </a:p>
                  </a:txBody>
                  <a:tcPr anchor="ctr"/>
                </a:tc>
                <a:extLst>
                  <a:ext uri="{0D108BD9-81ED-4DB2-BD59-A6C34878D82A}">
                    <a16:rowId xmlns:a16="http://schemas.microsoft.com/office/drawing/2014/main" val="1624811931"/>
                  </a:ext>
                </a:extLst>
              </a:tr>
            </a:tbl>
          </a:graphicData>
        </a:graphic>
      </p:graphicFrame>
      <p:sp>
        <p:nvSpPr>
          <p:cNvPr id="6" name="ZoneTexte 5"/>
          <p:cNvSpPr txBox="1"/>
          <p:nvPr/>
        </p:nvSpPr>
        <p:spPr>
          <a:xfrm>
            <a:off x="3357464" y="5919933"/>
            <a:ext cx="7135834" cy="338554"/>
          </a:xfrm>
          <a:prstGeom prst="rect">
            <a:avLst/>
          </a:prstGeom>
          <a:noFill/>
        </p:spPr>
        <p:txBody>
          <a:bodyPr wrap="square" rtlCol="0">
            <a:spAutoFit/>
          </a:bodyPr>
          <a:lstStyle/>
          <a:p>
            <a:pPr algn="r"/>
            <a:r>
              <a:rPr lang="fr-FR" sz="1600" i="1" dirty="0"/>
              <a:t>Sources : L’insertion des diplômés des Grandes Ecoles, CGE, juin 2020.</a:t>
            </a:r>
          </a:p>
        </p:txBody>
      </p:sp>
    </p:spTree>
    <p:extLst>
      <p:ext uri="{BB962C8B-B14F-4D97-AF65-F5344CB8AC3E}">
        <p14:creationId xmlns:p14="http://schemas.microsoft.com/office/powerpoint/2010/main" val="1906024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re 1"/>
          <p:cNvSpPr>
            <a:spLocks noGrp="1"/>
          </p:cNvSpPr>
          <p:nvPr>
            <p:ph type="title"/>
          </p:nvPr>
        </p:nvSpPr>
        <p:spPr/>
        <p:txBody>
          <a:bodyPr>
            <a:normAutofit/>
          </a:bodyPr>
          <a:lstStyle/>
          <a:p>
            <a:r>
              <a:rPr lang="fr-FR" sz="3600" cap="small" dirty="0"/>
              <a:t>Les salaires des jeunes diplômés</a:t>
            </a:r>
          </a:p>
        </p:txBody>
      </p:sp>
      <p:pic>
        <p:nvPicPr>
          <p:cNvPr id="5129" name="Picture 9"/>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t="18282" b="18757"/>
          <a:stretch/>
        </p:blipFill>
        <p:spPr bwMode="auto">
          <a:xfrm>
            <a:off x="5688804" y="3257194"/>
            <a:ext cx="1583360" cy="1641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à coins arrondis 19"/>
          <p:cNvSpPr/>
          <p:nvPr/>
        </p:nvSpPr>
        <p:spPr>
          <a:xfrm>
            <a:off x="7988978" y="1537066"/>
            <a:ext cx="2270144" cy="753182"/>
          </a:xfrm>
          <a:prstGeom prst="roundRect">
            <a:avLst/>
          </a:prstGeom>
          <a:solidFill>
            <a:srgbClr val="FFE10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a:t>Autres établissements</a:t>
            </a:r>
          </a:p>
        </p:txBody>
      </p:sp>
      <p:pic>
        <p:nvPicPr>
          <p:cNvPr id="43" name="Picture 9"/>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t="18282" b="18757"/>
          <a:stretch/>
        </p:blipFill>
        <p:spPr bwMode="auto">
          <a:xfrm>
            <a:off x="8332370" y="3257194"/>
            <a:ext cx="1583360" cy="1641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Rectangle à coins arrondis 44"/>
          <p:cNvSpPr/>
          <p:nvPr/>
        </p:nvSpPr>
        <p:spPr>
          <a:xfrm>
            <a:off x="5405177" y="1550836"/>
            <a:ext cx="2086413" cy="732764"/>
          </a:xfrm>
          <a:prstGeom prst="roundRect">
            <a:avLst/>
          </a:prstGeom>
          <a:solidFill>
            <a:srgbClr val="FF091E"/>
          </a:solid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b="1" dirty="0">
                <a:solidFill>
                  <a:schemeClr val="bg1"/>
                </a:solidFill>
              </a:rPr>
              <a:t>Managers</a:t>
            </a:r>
          </a:p>
        </p:txBody>
      </p:sp>
      <p:sp>
        <p:nvSpPr>
          <p:cNvPr id="4" name="ZoneTexte 3"/>
          <p:cNvSpPr txBox="1"/>
          <p:nvPr/>
        </p:nvSpPr>
        <p:spPr>
          <a:xfrm>
            <a:off x="3266080" y="6212321"/>
            <a:ext cx="7271822" cy="338554"/>
          </a:xfrm>
          <a:prstGeom prst="rect">
            <a:avLst/>
          </a:prstGeom>
          <a:noFill/>
        </p:spPr>
        <p:txBody>
          <a:bodyPr wrap="square" rtlCol="0">
            <a:spAutoFit/>
          </a:bodyPr>
          <a:lstStyle/>
          <a:p>
            <a:pPr algn="r"/>
            <a:r>
              <a:rPr lang="fr-FR" sz="1600" i="1" dirty="0"/>
              <a:t>Sources : L’insertion des diplômés des Grandes Ecoles, CGE, juin 2020.</a:t>
            </a:r>
          </a:p>
        </p:txBody>
      </p:sp>
      <p:pic>
        <p:nvPicPr>
          <p:cNvPr id="23"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3213" y="2291493"/>
            <a:ext cx="904292" cy="9927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t="18282" b="18757"/>
          <a:stretch/>
        </p:blipFill>
        <p:spPr bwMode="auto">
          <a:xfrm>
            <a:off x="3303389" y="3295954"/>
            <a:ext cx="1583360" cy="1641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ZoneTexte 24"/>
          <p:cNvSpPr txBox="1"/>
          <p:nvPr/>
        </p:nvSpPr>
        <p:spPr>
          <a:xfrm>
            <a:off x="3018872" y="5096457"/>
            <a:ext cx="1063388" cy="369332"/>
          </a:xfrm>
          <a:prstGeom prst="rect">
            <a:avLst/>
          </a:prstGeom>
          <a:noFill/>
        </p:spPr>
        <p:txBody>
          <a:bodyPr wrap="square" rtlCol="0">
            <a:spAutoFit/>
          </a:bodyPr>
          <a:lstStyle/>
          <a:p>
            <a:pPr algn="ctr"/>
            <a:r>
              <a:rPr lang="fr-FR" b="1" dirty="0"/>
              <a:t>94,2%</a:t>
            </a:r>
          </a:p>
        </p:txBody>
      </p:sp>
      <p:sp>
        <p:nvSpPr>
          <p:cNvPr id="26" name="Rectangle à coins arrondis 25"/>
          <p:cNvSpPr/>
          <p:nvPr/>
        </p:nvSpPr>
        <p:spPr>
          <a:xfrm>
            <a:off x="3002153" y="1537223"/>
            <a:ext cx="2086413" cy="750812"/>
          </a:xfrm>
          <a:prstGeom prst="roundRect">
            <a:avLst/>
          </a:prstGeom>
          <a:solidFill>
            <a:srgbClr val="003CC8"/>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Ingénieurs</a:t>
            </a:r>
          </a:p>
        </p:txBody>
      </p:sp>
      <p:sp>
        <p:nvSpPr>
          <p:cNvPr id="27" name="ZoneTexte 26"/>
          <p:cNvSpPr txBox="1"/>
          <p:nvPr/>
        </p:nvSpPr>
        <p:spPr>
          <a:xfrm>
            <a:off x="4083769" y="5109300"/>
            <a:ext cx="827472" cy="369332"/>
          </a:xfrm>
          <a:prstGeom prst="rect">
            <a:avLst/>
          </a:prstGeom>
          <a:noFill/>
        </p:spPr>
        <p:txBody>
          <a:bodyPr wrap="square" rtlCol="0">
            <a:spAutoFit/>
          </a:bodyPr>
          <a:lstStyle/>
          <a:p>
            <a:pPr algn="ctr"/>
            <a:r>
              <a:rPr lang="fr-FR" b="1" dirty="0"/>
              <a:t>100%</a:t>
            </a:r>
          </a:p>
        </p:txBody>
      </p:sp>
      <p:sp>
        <p:nvSpPr>
          <p:cNvPr id="6" name="Rectangle 5"/>
          <p:cNvSpPr/>
          <p:nvPr/>
        </p:nvSpPr>
        <p:spPr>
          <a:xfrm>
            <a:off x="778988" y="3632134"/>
            <a:ext cx="5393473" cy="2339102"/>
          </a:xfrm>
          <a:prstGeom prst="rect">
            <a:avLst/>
          </a:prstGeom>
        </p:spPr>
        <p:txBody>
          <a:bodyPr wrap="square">
            <a:spAutoFit/>
          </a:bodyPr>
          <a:lstStyle/>
          <a:p>
            <a:r>
              <a:rPr lang="fr-FR" b="1" dirty="0">
                <a:solidFill>
                  <a:srgbClr val="123BD0"/>
                </a:solidFill>
              </a:rPr>
              <a:t>Différence </a:t>
            </a:r>
          </a:p>
          <a:p>
            <a:r>
              <a:rPr lang="fr-FR" b="1" dirty="0">
                <a:solidFill>
                  <a:srgbClr val="123BD0"/>
                </a:solidFill>
              </a:rPr>
              <a:t>de salaire </a:t>
            </a:r>
          </a:p>
          <a:p>
            <a:r>
              <a:rPr lang="fr-FR" b="1" dirty="0">
                <a:solidFill>
                  <a:srgbClr val="123BD0"/>
                </a:solidFill>
              </a:rPr>
              <a:t>brut </a:t>
            </a:r>
          </a:p>
          <a:p>
            <a:r>
              <a:rPr lang="fr-FR" b="1" dirty="0">
                <a:solidFill>
                  <a:srgbClr val="123BD0"/>
                </a:solidFill>
              </a:rPr>
              <a:t>annuel moyen </a:t>
            </a:r>
          </a:p>
          <a:p>
            <a:endParaRPr lang="fr-FR" b="1" dirty="0"/>
          </a:p>
          <a:p>
            <a:r>
              <a:rPr lang="fr-FR" i="1" dirty="0"/>
              <a:t>Hors primes</a:t>
            </a:r>
          </a:p>
          <a:p>
            <a:endParaRPr lang="fr-FR" sz="2000" b="1" i="1" dirty="0"/>
          </a:p>
          <a:p>
            <a:r>
              <a:rPr lang="fr-FR" i="1" dirty="0"/>
              <a:t>Avec primes</a:t>
            </a:r>
          </a:p>
        </p:txBody>
      </p:sp>
      <p:sp>
        <p:nvSpPr>
          <p:cNvPr id="29" name="ZoneTexte 28"/>
          <p:cNvSpPr txBox="1"/>
          <p:nvPr/>
        </p:nvSpPr>
        <p:spPr>
          <a:xfrm>
            <a:off x="2957549" y="5574194"/>
            <a:ext cx="1219356" cy="369332"/>
          </a:xfrm>
          <a:prstGeom prst="rect">
            <a:avLst/>
          </a:prstGeom>
          <a:noFill/>
        </p:spPr>
        <p:txBody>
          <a:bodyPr wrap="square" rtlCol="0">
            <a:spAutoFit/>
          </a:bodyPr>
          <a:lstStyle/>
          <a:p>
            <a:pPr algn="ctr"/>
            <a:r>
              <a:rPr lang="fr-FR" b="1" dirty="0"/>
              <a:t>92,7%</a:t>
            </a:r>
          </a:p>
        </p:txBody>
      </p:sp>
      <p:sp>
        <p:nvSpPr>
          <p:cNvPr id="30" name="ZoneTexte 29"/>
          <p:cNvSpPr txBox="1"/>
          <p:nvPr/>
        </p:nvSpPr>
        <p:spPr>
          <a:xfrm>
            <a:off x="4083769" y="5590105"/>
            <a:ext cx="827472" cy="369332"/>
          </a:xfrm>
          <a:prstGeom prst="rect">
            <a:avLst/>
          </a:prstGeom>
          <a:noFill/>
        </p:spPr>
        <p:txBody>
          <a:bodyPr wrap="square" rtlCol="0">
            <a:spAutoFit/>
          </a:bodyPr>
          <a:lstStyle/>
          <a:p>
            <a:pPr algn="ctr"/>
            <a:r>
              <a:rPr lang="fr-FR" b="1" dirty="0"/>
              <a:t>100%</a:t>
            </a:r>
          </a:p>
        </p:txBody>
      </p:sp>
      <p:sp>
        <p:nvSpPr>
          <p:cNvPr id="33" name="ZoneTexte 32"/>
          <p:cNvSpPr txBox="1"/>
          <p:nvPr/>
        </p:nvSpPr>
        <p:spPr>
          <a:xfrm>
            <a:off x="5579493" y="5096457"/>
            <a:ext cx="1048535" cy="369332"/>
          </a:xfrm>
          <a:prstGeom prst="rect">
            <a:avLst/>
          </a:prstGeom>
          <a:noFill/>
        </p:spPr>
        <p:txBody>
          <a:bodyPr wrap="square" rtlCol="0">
            <a:spAutoFit/>
          </a:bodyPr>
          <a:lstStyle/>
          <a:p>
            <a:pPr algn="ctr"/>
            <a:r>
              <a:rPr lang="fr-FR" b="1" dirty="0"/>
              <a:t>91,9%</a:t>
            </a:r>
          </a:p>
        </p:txBody>
      </p:sp>
      <p:sp>
        <p:nvSpPr>
          <p:cNvPr id="35" name="ZoneTexte 34"/>
          <p:cNvSpPr txBox="1"/>
          <p:nvPr/>
        </p:nvSpPr>
        <p:spPr>
          <a:xfrm>
            <a:off x="5597436" y="5574194"/>
            <a:ext cx="1048535" cy="369332"/>
          </a:xfrm>
          <a:prstGeom prst="rect">
            <a:avLst/>
          </a:prstGeom>
          <a:noFill/>
        </p:spPr>
        <p:txBody>
          <a:bodyPr wrap="square" rtlCol="0">
            <a:spAutoFit/>
          </a:bodyPr>
          <a:lstStyle/>
          <a:p>
            <a:pPr algn="ctr"/>
            <a:r>
              <a:rPr lang="fr-FR" b="1" dirty="0"/>
              <a:t>86,8%</a:t>
            </a:r>
          </a:p>
        </p:txBody>
      </p:sp>
      <p:sp>
        <p:nvSpPr>
          <p:cNvPr id="38" name="ZoneTexte 37"/>
          <p:cNvSpPr txBox="1"/>
          <p:nvPr/>
        </p:nvSpPr>
        <p:spPr>
          <a:xfrm>
            <a:off x="8216022" y="5109300"/>
            <a:ext cx="1167465" cy="369332"/>
          </a:xfrm>
          <a:prstGeom prst="rect">
            <a:avLst/>
          </a:prstGeom>
          <a:noFill/>
        </p:spPr>
        <p:txBody>
          <a:bodyPr wrap="square" rtlCol="0">
            <a:spAutoFit/>
          </a:bodyPr>
          <a:lstStyle/>
          <a:p>
            <a:pPr algn="ctr"/>
            <a:r>
              <a:rPr lang="fr-FR" b="1" dirty="0"/>
              <a:t>91,9%</a:t>
            </a:r>
          </a:p>
        </p:txBody>
      </p:sp>
      <p:sp>
        <p:nvSpPr>
          <p:cNvPr id="40" name="ZoneTexte 39"/>
          <p:cNvSpPr txBox="1"/>
          <p:nvPr/>
        </p:nvSpPr>
        <p:spPr>
          <a:xfrm>
            <a:off x="8175254" y="5601904"/>
            <a:ext cx="1343271" cy="369332"/>
          </a:xfrm>
          <a:prstGeom prst="rect">
            <a:avLst/>
          </a:prstGeom>
          <a:noFill/>
        </p:spPr>
        <p:txBody>
          <a:bodyPr wrap="square" rtlCol="0">
            <a:spAutoFit/>
          </a:bodyPr>
          <a:lstStyle/>
          <a:p>
            <a:pPr algn="ctr"/>
            <a:r>
              <a:rPr lang="fr-FR" b="1" dirty="0"/>
              <a:t>89,5%</a:t>
            </a:r>
          </a:p>
        </p:txBody>
      </p:sp>
      <p:pic>
        <p:nvPicPr>
          <p:cNvPr id="28"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2206" y="2303226"/>
            <a:ext cx="904292" cy="99272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1904" y="2316456"/>
            <a:ext cx="904292" cy="992728"/>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p:cNvSpPr txBox="1"/>
          <p:nvPr/>
        </p:nvSpPr>
        <p:spPr>
          <a:xfrm>
            <a:off x="6477415" y="5093389"/>
            <a:ext cx="827472" cy="369332"/>
          </a:xfrm>
          <a:prstGeom prst="rect">
            <a:avLst/>
          </a:prstGeom>
          <a:noFill/>
        </p:spPr>
        <p:txBody>
          <a:bodyPr wrap="square" rtlCol="0">
            <a:spAutoFit/>
          </a:bodyPr>
          <a:lstStyle/>
          <a:p>
            <a:pPr algn="ctr"/>
            <a:r>
              <a:rPr lang="fr-FR" b="1" dirty="0"/>
              <a:t>100%</a:t>
            </a:r>
          </a:p>
        </p:txBody>
      </p:sp>
      <p:sp>
        <p:nvSpPr>
          <p:cNvPr id="37" name="ZoneTexte 36"/>
          <p:cNvSpPr txBox="1"/>
          <p:nvPr/>
        </p:nvSpPr>
        <p:spPr>
          <a:xfrm>
            <a:off x="6477415" y="5574194"/>
            <a:ext cx="827472" cy="369332"/>
          </a:xfrm>
          <a:prstGeom prst="rect">
            <a:avLst/>
          </a:prstGeom>
          <a:noFill/>
        </p:spPr>
        <p:txBody>
          <a:bodyPr wrap="square" rtlCol="0">
            <a:spAutoFit/>
          </a:bodyPr>
          <a:lstStyle/>
          <a:p>
            <a:pPr algn="ctr"/>
            <a:r>
              <a:rPr lang="fr-FR" b="1" dirty="0"/>
              <a:t>100%</a:t>
            </a:r>
          </a:p>
        </p:txBody>
      </p:sp>
      <p:sp>
        <p:nvSpPr>
          <p:cNvPr id="41" name="ZoneTexte 40"/>
          <p:cNvSpPr txBox="1"/>
          <p:nvPr/>
        </p:nvSpPr>
        <p:spPr>
          <a:xfrm>
            <a:off x="9148281" y="5093389"/>
            <a:ext cx="827472" cy="369332"/>
          </a:xfrm>
          <a:prstGeom prst="rect">
            <a:avLst/>
          </a:prstGeom>
          <a:noFill/>
        </p:spPr>
        <p:txBody>
          <a:bodyPr wrap="square" rtlCol="0">
            <a:spAutoFit/>
          </a:bodyPr>
          <a:lstStyle/>
          <a:p>
            <a:pPr algn="ctr"/>
            <a:r>
              <a:rPr lang="fr-FR" b="1" dirty="0"/>
              <a:t>100%</a:t>
            </a:r>
          </a:p>
        </p:txBody>
      </p:sp>
      <p:sp>
        <p:nvSpPr>
          <p:cNvPr id="44" name="ZoneTexte 43"/>
          <p:cNvSpPr txBox="1"/>
          <p:nvPr/>
        </p:nvSpPr>
        <p:spPr>
          <a:xfrm>
            <a:off x="9148281" y="5574194"/>
            <a:ext cx="827472" cy="369332"/>
          </a:xfrm>
          <a:prstGeom prst="rect">
            <a:avLst/>
          </a:prstGeom>
          <a:noFill/>
        </p:spPr>
        <p:txBody>
          <a:bodyPr wrap="square" rtlCol="0">
            <a:spAutoFit/>
          </a:bodyPr>
          <a:lstStyle/>
          <a:p>
            <a:pPr algn="ctr"/>
            <a:r>
              <a:rPr lang="fr-FR" b="1" dirty="0"/>
              <a:t>100%</a:t>
            </a:r>
          </a:p>
        </p:txBody>
      </p:sp>
    </p:spTree>
    <p:extLst>
      <p:ext uri="{BB962C8B-B14F-4D97-AF65-F5344CB8AC3E}">
        <p14:creationId xmlns:p14="http://schemas.microsoft.com/office/powerpoint/2010/main" val="718443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DF676B9-1C58-44CE-9AC4-1C9A2BAD55AA}"/>
              </a:ext>
            </a:extLst>
          </p:cNvPr>
          <p:cNvSpPr>
            <a:spLocks noGrp="1"/>
          </p:cNvSpPr>
          <p:nvPr>
            <p:ph type="ctrTitle"/>
          </p:nvPr>
        </p:nvSpPr>
        <p:spPr/>
        <p:txBody>
          <a:bodyPr>
            <a:noAutofit/>
          </a:bodyPr>
          <a:lstStyle/>
          <a:p>
            <a:r>
              <a:rPr lang="fr-FR" b="1" cap="small" dirty="0"/>
              <a:t>La mixité des formations continues </a:t>
            </a:r>
          </a:p>
        </p:txBody>
      </p:sp>
    </p:spTree>
    <p:extLst>
      <p:ext uri="{BB962C8B-B14F-4D97-AF65-F5344CB8AC3E}">
        <p14:creationId xmlns:p14="http://schemas.microsoft.com/office/powerpoint/2010/main" val="2443192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cap="small" dirty="0"/>
              <a:t>La mixité des formations continues</a:t>
            </a:r>
            <a:endParaRPr lang="fr-FR" sz="3600" dirty="0"/>
          </a:p>
        </p:txBody>
      </p:sp>
      <p:sp>
        <p:nvSpPr>
          <p:cNvPr id="6" name="Espace réservé du contenu 5"/>
          <p:cNvSpPr>
            <a:spLocks noGrp="1"/>
          </p:cNvSpPr>
          <p:nvPr>
            <p:ph idx="1"/>
          </p:nvPr>
        </p:nvSpPr>
        <p:spPr>
          <a:xfrm>
            <a:off x="546410" y="1276758"/>
            <a:ext cx="10807390" cy="4900205"/>
          </a:xfrm>
        </p:spPr>
        <p:txBody>
          <a:bodyPr>
            <a:normAutofit/>
          </a:bodyPr>
          <a:lstStyle/>
          <a:p>
            <a:pPr marL="0" indent="0" algn="just">
              <a:buClr>
                <a:schemeClr val="tx2"/>
              </a:buClr>
              <a:buNone/>
            </a:pPr>
            <a:endParaRPr lang="fr-FR" sz="1200" i="1" dirty="0"/>
          </a:p>
          <a:p>
            <a:pPr marL="0" indent="0" algn="just">
              <a:buClr>
                <a:schemeClr val="tx2"/>
              </a:buClr>
              <a:buNone/>
            </a:pPr>
            <a:r>
              <a:rPr lang="fr-FR" sz="3600" b="1" dirty="0">
                <a:solidFill>
                  <a:srgbClr val="FF0000"/>
                </a:solidFill>
              </a:rPr>
              <a:t>66,2 %</a:t>
            </a:r>
            <a:r>
              <a:rPr lang="fr-FR" sz="2400" dirty="0"/>
              <a:t> des établissements participants au baromètre proposent des programmes de formation continue, diplômants ou certifiants. </a:t>
            </a:r>
          </a:p>
          <a:p>
            <a:pPr marL="0" indent="0" algn="just">
              <a:buClr>
                <a:schemeClr val="tx2"/>
              </a:buClr>
              <a:buNone/>
            </a:pPr>
            <a:endParaRPr lang="fr-FR" sz="2400" i="1" dirty="0">
              <a:solidFill>
                <a:schemeClr val="bg1">
                  <a:lumMod val="50000"/>
                </a:schemeClr>
              </a:solidFill>
            </a:endParaRPr>
          </a:p>
          <a:p>
            <a:pPr marL="0" indent="0" algn="just">
              <a:buClr>
                <a:schemeClr val="tx2"/>
              </a:buClr>
              <a:buNone/>
            </a:pPr>
            <a:endParaRPr lang="fr-FR" sz="2400" i="1" dirty="0">
              <a:solidFill>
                <a:schemeClr val="bg1">
                  <a:lumMod val="50000"/>
                </a:schemeClr>
              </a:solidFill>
            </a:endParaRPr>
          </a:p>
        </p:txBody>
      </p:sp>
      <p:sp>
        <p:nvSpPr>
          <p:cNvPr id="3" name="Espace réservé du numéro de diapositive 2"/>
          <p:cNvSpPr>
            <a:spLocks noGrp="1"/>
          </p:cNvSpPr>
          <p:nvPr>
            <p:ph type="sldNum" sz="quarter" idx="12"/>
          </p:nvPr>
        </p:nvSpPr>
        <p:spPr/>
        <p:txBody>
          <a:bodyPr/>
          <a:lstStyle/>
          <a:p>
            <a:fld id="{5EAE936F-60B9-4C48-BAF5-E7112AB12A72}" type="slidenum">
              <a:rPr lang="fr-FR" smtClean="0"/>
              <a:t>27</a:t>
            </a:fld>
            <a:endParaRPr lang="fr-FR" dirty="0"/>
          </a:p>
        </p:txBody>
      </p:sp>
      <p:sp>
        <p:nvSpPr>
          <p:cNvPr id="12" name="Flèche à angle droit 11"/>
          <p:cNvSpPr/>
          <p:nvPr/>
        </p:nvSpPr>
        <p:spPr>
          <a:xfrm rot="5400000">
            <a:off x="2343838" y="3734606"/>
            <a:ext cx="807580" cy="792088"/>
          </a:xfrm>
          <a:prstGeom prst="bentUpArrow">
            <a:avLst/>
          </a:prstGeom>
          <a:solidFill>
            <a:srgbClr val="003CC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600"/>
          </a:p>
        </p:txBody>
      </p:sp>
      <p:sp>
        <p:nvSpPr>
          <p:cNvPr id="7" name="Rectangle 6"/>
          <p:cNvSpPr/>
          <p:nvPr/>
        </p:nvSpPr>
        <p:spPr>
          <a:xfrm>
            <a:off x="3328152" y="2876541"/>
            <a:ext cx="8191058" cy="3046988"/>
          </a:xfrm>
          <a:prstGeom prst="rect">
            <a:avLst/>
          </a:prstGeom>
          <a:ln w="38100">
            <a:solidFill>
              <a:srgbClr val="123BD0"/>
            </a:solidFill>
          </a:ln>
        </p:spPr>
        <p:txBody>
          <a:bodyPr wrap="square">
            <a:spAutoFit/>
          </a:bodyPr>
          <a:lstStyle/>
          <a:p>
            <a:pPr algn="just">
              <a:buClr>
                <a:schemeClr val="tx2"/>
              </a:buClr>
            </a:pPr>
            <a:r>
              <a:rPr lang="fr-FR" sz="3200" b="1" dirty="0">
                <a:solidFill>
                  <a:srgbClr val="FF0000"/>
                </a:solidFill>
              </a:rPr>
              <a:t>38,0% </a:t>
            </a:r>
            <a:r>
              <a:rPr lang="fr-FR" sz="2400" dirty="0"/>
              <a:t>des </a:t>
            </a:r>
            <a:r>
              <a:rPr lang="fr-FR" sz="2400" dirty="0" err="1"/>
              <a:t>participant.e.s</a:t>
            </a:r>
            <a:r>
              <a:rPr lang="fr-FR" sz="2400" dirty="0"/>
              <a:t> à la formation continue sont des femmes.</a:t>
            </a:r>
          </a:p>
          <a:p>
            <a:pPr algn="just">
              <a:buClr>
                <a:schemeClr val="tx2"/>
              </a:buClr>
            </a:pPr>
            <a:endParaRPr lang="fr-FR" sz="2400" dirty="0"/>
          </a:p>
          <a:p>
            <a:pPr algn="just">
              <a:buClr>
                <a:schemeClr val="tx2"/>
              </a:buClr>
            </a:pPr>
            <a:endParaRPr lang="fr-FR" sz="2400" dirty="0"/>
          </a:p>
          <a:p>
            <a:pPr algn="just">
              <a:buClr>
                <a:schemeClr val="tx2"/>
              </a:buClr>
            </a:pPr>
            <a:r>
              <a:rPr lang="fr-FR" sz="3200" b="1" dirty="0">
                <a:solidFill>
                  <a:srgbClr val="FF0000"/>
                </a:solidFill>
              </a:rPr>
              <a:t>36,8%</a:t>
            </a:r>
            <a:r>
              <a:rPr lang="fr-FR" sz="2400" dirty="0"/>
              <a:t> des écoles de management proposent des formations continues mixtes contre </a:t>
            </a:r>
            <a:r>
              <a:rPr lang="fr-FR" sz="3200" b="1" dirty="0">
                <a:solidFill>
                  <a:srgbClr val="FF0000"/>
                </a:solidFill>
              </a:rPr>
              <a:t>25%</a:t>
            </a:r>
            <a:r>
              <a:rPr lang="fr-FR" sz="2400" dirty="0"/>
              <a:t> des écoles d’ingénieurs.</a:t>
            </a:r>
          </a:p>
        </p:txBody>
      </p:sp>
    </p:spTree>
    <p:extLst>
      <p:ext uri="{BB962C8B-B14F-4D97-AF65-F5344CB8AC3E}">
        <p14:creationId xmlns:p14="http://schemas.microsoft.com/office/powerpoint/2010/main" val="4059330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cap="small" dirty="0"/>
              <a:t>Les </a:t>
            </a:r>
            <a:r>
              <a:rPr lang="fr-FR" sz="3600" b="1" cap="small" dirty="0" err="1"/>
              <a:t>participant.e.s</a:t>
            </a:r>
            <a:r>
              <a:rPr lang="fr-FR" sz="3600" b="1" cap="small" dirty="0"/>
              <a:t> à la formation continue</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565" t="21485" b="23445"/>
          <a:stretch/>
        </p:blipFill>
        <p:spPr bwMode="auto">
          <a:xfrm>
            <a:off x="8436344" y="1168666"/>
            <a:ext cx="1188048" cy="1180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Connecteur droit 12"/>
          <p:cNvCxnSpPr/>
          <p:nvPr/>
        </p:nvCxnSpPr>
        <p:spPr>
          <a:xfrm>
            <a:off x="2063552" y="3861048"/>
            <a:ext cx="8064896" cy="0"/>
          </a:xfrm>
          <a:prstGeom prst="line">
            <a:avLst/>
          </a:prstGeom>
          <a:ln>
            <a:solidFill>
              <a:srgbClr val="FF091E"/>
            </a:solidFill>
          </a:ln>
        </p:spPr>
        <p:style>
          <a:lnRef idx="3">
            <a:schemeClr val="accent4"/>
          </a:lnRef>
          <a:fillRef idx="0">
            <a:schemeClr val="accent4"/>
          </a:fillRef>
          <a:effectRef idx="2">
            <a:schemeClr val="accent4"/>
          </a:effectRef>
          <a:fontRef idx="minor">
            <a:schemeClr val="tx1"/>
          </a:fontRef>
        </p:style>
      </p:cxnSp>
      <p:cxnSp>
        <p:nvCxnSpPr>
          <p:cNvPr id="18" name="Connecteur droit 17"/>
          <p:cNvCxnSpPr/>
          <p:nvPr/>
        </p:nvCxnSpPr>
        <p:spPr>
          <a:xfrm>
            <a:off x="2063552" y="2636912"/>
            <a:ext cx="8064896" cy="0"/>
          </a:xfrm>
          <a:prstGeom prst="line">
            <a:avLst/>
          </a:prstGeom>
          <a:ln>
            <a:solidFill>
              <a:srgbClr val="FF091E"/>
            </a:solidFill>
          </a:ln>
        </p:spPr>
        <p:style>
          <a:lnRef idx="3">
            <a:schemeClr val="accent4"/>
          </a:lnRef>
          <a:fillRef idx="0">
            <a:schemeClr val="accent4"/>
          </a:fillRef>
          <a:effectRef idx="2">
            <a:schemeClr val="accent4"/>
          </a:effectRef>
          <a:fontRef idx="minor">
            <a:schemeClr val="tx1"/>
          </a:fontRef>
        </p:style>
      </p:cxnSp>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515" r="57111" b="19965"/>
          <a:stretch/>
        </p:blipFill>
        <p:spPr bwMode="auto">
          <a:xfrm>
            <a:off x="4871864" y="1135817"/>
            <a:ext cx="919162" cy="131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Connecteur droit 20"/>
          <p:cNvCxnSpPr/>
          <p:nvPr/>
        </p:nvCxnSpPr>
        <p:spPr>
          <a:xfrm>
            <a:off x="2063552" y="5085184"/>
            <a:ext cx="8064896" cy="0"/>
          </a:xfrm>
          <a:prstGeom prst="line">
            <a:avLst/>
          </a:prstGeom>
          <a:ln>
            <a:solidFill>
              <a:srgbClr val="FF091E"/>
            </a:solidFill>
          </a:ln>
        </p:spPr>
        <p:style>
          <a:lnRef idx="3">
            <a:schemeClr val="accent4"/>
          </a:lnRef>
          <a:fillRef idx="0">
            <a:schemeClr val="accent4"/>
          </a:fillRef>
          <a:effectRef idx="2">
            <a:schemeClr val="accent4"/>
          </a:effectRef>
          <a:fontRef idx="minor">
            <a:schemeClr val="tx1"/>
          </a:fontRef>
        </p:style>
      </p:cxnSp>
      <p:sp>
        <p:nvSpPr>
          <p:cNvPr id="24" name="Rectangle à coins arrondis 23"/>
          <p:cNvSpPr/>
          <p:nvPr/>
        </p:nvSpPr>
        <p:spPr>
          <a:xfrm>
            <a:off x="2063553" y="2852936"/>
            <a:ext cx="2016223" cy="792088"/>
          </a:xfrm>
          <a:prstGeom prst="roundRect">
            <a:avLst/>
          </a:prstGeom>
          <a:solidFill>
            <a:srgbClr val="003CC8"/>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solidFill>
                  <a:schemeClr val="bg1"/>
                </a:solidFill>
              </a:rPr>
              <a:t>Ingénieurs</a:t>
            </a:r>
          </a:p>
        </p:txBody>
      </p:sp>
      <p:sp>
        <p:nvSpPr>
          <p:cNvPr id="25" name="Rectangle à coins arrondis 24"/>
          <p:cNvSpPr/>
          <p:nvPr/>
        </p:nvSpPr>
        <p:spPr>
          <a:xfrm>
            <a:off x="2063553" y="4041068"/>
            <a:ext cx="2016223" cy="792088"/>
          </a:xfrm>
          <a:prstGeom prst="roundRect">
            <a:avLst/>
          </a:prstGeom>
          <a:solidFill>
            <a:srgbClr val="FF091E"/>
          </a:solidFill>
          <a:ln/>
        </p:spPr>
        <p:style>
          <a:lnRef idx="0">
            <a:schemeClr val="dk1"/>
          </a:lnRef>
          <a:fillRef idx="3">
            <a:schemeClr val="dk1"/>
          </a:fillRef>
          <a:effectRef idx="3">
            <a:schemeClr val="dk1"/>
          </a:effectRef>
          <a:fontRef idx="minor">
            <a:schemeClr val="lt1"/>
          </a:fontRef>
        </p:style>
        <p:txBody>
          <a:bodyPr rtlCol="0" anchor="ctr"/>
          <a:lstStyle/>
          <a:p>
            <a:pPr algn="ctr"/>
            <a:r>
              <a:rPr lang="fr-FR" b="1" dirty="0">
                <a:solidFill>
                  <a:schemeClr val="bg1"/>
                </a:solidFill>
              </a:rPr>
              <a:t>Managers</a:t>
            </a:r>
          </a:p>
        </p:txBody>
      </p:sp>
      <p:sp>
        <p:nvSpPr>
          <p:cNvPr id="26" name="Rectangle à coins arrondis 25"/>
          <p:cNvSpPr/>
          <p:nvPr/>
        </p:nvSpPr>
        <p:spPr>
          <a:xfrm>
            <a:off x="2042877" y="5344446"/>
            <a:ext cx="2016223" cy="792088"/>
          </a:xfrm>
          <a:prstGeom prst="roundRect">
            <a:avLst/>
          </a:prstGeom>
          <a:solidFill>
            <a:srgbClr val="FFE10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a:solidFill>
                  <a:schemeClr val="tx1"/>
                </a:solidFill>
              </a:rPr>
              <a:t>Autres</a:t>
            </a:r>
          </a:p>
        </p:txBody>
      </p:sp>
      <p:sp>
        <p:nvSpPr>
          <p:cNvPr id="3" name="ZoneTexte 2"/>
          <p:cNvSpPr txBox="1"/>
          <p:nvPr/>
        </p:nvSpPr>
        <p:spPr>
          <a:xfrm>
            <a:off x="4799856" y="3011930"/>
            <a:ext cx="4860456" cy="400110"/>
          </a:xfrm>
          <a:prstGeom prst="rect">
            <a:avLst/>
          </a:prstGeom>
          <a:noFill/>
          <a:ln>
            <a:noFill/>
          </a:ln>
        </p:spPr>
        <p:txBody>
          <a:bodyPr wrap="square" rtlCol="0">
            <a:spAutoFit/>
          </a:bodyPr>
          <a:lstStyle/>
          <a:p>
            <a:r>
              <a:rPr lang="fr-FR" sz="2000" b="1" dirty="0"/>
              <a:t>32,5 %				67,5 %</a:t>
            </a:r>
          </a:p>
        </p:txBody>
      </p:sp>
      <p:sp>
        <p:nvSpPr>
          <p:cNvPr id="27" name="ZoneTexte 26"/>
          <p:cNvSpPr txBox="1"/>
          <p:nvPr/>
        </p:nvSpPr>
        <p:spPr>
          <a:xfrm>
            <a:off x="4799856" y="4247270"/>
            <a:ext cx="4860456" cy="400110"/>
          </a:xfrm>
          <a:prstGeom prst="rect">
            <a:avLst/>
          </a:prstGeom>
          <a:noFill/>
          <a:ln>
            <a:noFill/>
          </a:ln>
        </p:spPr>
        <p:txBody>
          <a:bodyPr wrap="square" rtlCol="0">
            <a:spAutoFit/>
          </a:bodyPr>
          <a:lstStyle/>
          <a:p>
            <a:r>
              <a:rPr lang="fr-FR" sz="2000" b="1" dirty="0"/>
              <a:t>35,3 %				64,7 %</a:t>
            </a:r>
          </a:p>
        </p:txBody>
      </p:sp>
      <p:sp>
        <p:nvSpPr>
          <p:cNvPr id="28" name="ZoneTexte 27"/>
          <p:cNvSpPr txBox="1"/>
          <p:nvPr/>
        </p:nvSpPr>
        <p:spPr>
          <a:xfrm>
            <a:off x="4799856" y="5445224"/>
            <a:ext cx="4860456" cy="400110"/>
          </a:xfrm>
          <a:prstGeom prst="rect">
            <a:avLst/>
          </a:prstGeom>
          <a:noFill/>
          <a:ln>
            <a:noFill/>
          </a:ln>
        </p:spPr>
        <p:txBody>
          <a:bodyPr wrap="square" rtlCol="0">
            <a:spAutoFit/>
          </a:bodyPr>
          <a:lstStyle/>
          <a:p>
            <a:r>
              <a:rPr lang="fr-FR" sz="2000" b="1" dirty="0"/>
              <a:t>63,6 %				36,4 %</a:t>
            </a:r>
          </a:p>
        </p:txBody>
      </p:sp>
      <p:sp>
        <p:nvSpPr>
          <p:cNvPr id="6" name="Rectangle 5"/>
          <p:cNvSpPr/>
          <p:nvPr/>
        </p:nvSpPr>
        <p:spPr>
          <a:xfrm>
            <a:off x="9978361" y="4913635"/>
            <a:ext cx="2501835" cy="738664"/>
          </a:xfrm>
          <a:prstGeom prst="rect">
            <a:avLst/>
          </a:prstGeom>
        </p:spPr>
        <p:txBody>
          <a:bodyPr wrap="square">
            <a:spAutoFit/>
          </a:bodyPr>
          <a:lstStyle/>
          <a:p>
            <a:pPr marL="357188">
              <a:buClr>
                <a:schemeClr val="tx2"/>
              </a:buClr>
            </a:pPr>
            <a:r>
              <a:rPr lang="fr-FR" sz="1400" i="1" dirty="0"/>
              <a:t>Base = 11912 </a:t>
            </a:r>
            <a:r>
              <a:rPr lang="fr-FR" sz="1400" i="1" dirty="0" err="1"/>
              <a:t>participant.e.s</a:t>
            </a:r>
            <a:r>
              <a:rPr lang="fr-FR" sz="1400" i="1" dirty="0"/>
              <a:t> à la formation continue </a:t>
            </a:r>
          </a:p>
        </p:txBody>
      </p:sp>
      <p:sp>
        <p:nvSpPr>
          <p:cNvPr id="10" name="AutoShape 2" descr="Résultat de recherche d'images pour &quot;symbole étudiant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Bulle narrative : rectangle à coins arrondis 16">
            <a:extLst>
              <a:ext uri="{FF2B5EF4-FFF2-40B4-BE49-F238E27FC236}">
                <a16:creationId xmlns:a16="http://schemas.microsoft.com/office/drawing/2014/main" id="{374340D0-F9CC-40A7-90DF-35444F87F21E}"/>
              </a:ext>
            </a:extLst>
          </p:cNvPr>
          <p:cNvSpPr/>
          <p:nvPr/>
        </p:nvSpPr>
        <p:spPr>
          <a:xfrm>
            <a:off x="479088" y="1364175"/>
            <a:ext cx="2445366" cy="1164569"/>
          </a:xfrm>
          <a:prstGeom prst="wedgeRoundRectCallout">
            <a:avLst/>
          </a:prstGeom>
          <a:solidFill>
            <a:srgbClr val="FF091E"/>
          </a:solidFill>
          <a:ln>
            <a:solidFill>
              <a:srgbClr val="FF0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1600" b="1" dirty="0"/>
              <a:t>La formation continue concerne principalement les hommes.</a:t>
            </a:r>
          </a:p>
        </p:txBody>
      </p:sp>
    </p:spTree>
    <p:extLst>
      <p:ext uri="{BB962C8B-B14F-4D97-AF65-F5344CB8AC3E}">
        <p14:creationId xmlns:p14="http://schemas.microsoft.com/office/powerpoint/2010/main" val="1921744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153399" y="1668773"/>
            <a:ext cx="3795793" cy="2387600"/>
          </a:xfrm>
        </p:spPr>
        <p:txBody>
          <a:bodyPr>
            <a:normAutofit/>
          </a:bodyPr>
          <a:lstStyle/>
          <a:p>
            <a:r>
              <a:rPr lang="fr-FR" sz="3800" b="1" cap="small" dirty="0"/>
              <a:t>Le personnel des établissements </a:t>
            </a:r>
            <a:endParaRPr lang="fr-FR" sz="3800" dirty="0"/>
          </a:p>
        </p:txBody>
      </p:sp>
    </p:spTree>
    <p:extLst>
      <p:ext uri="{BB962C8B-B14F-4D97-AF65-F5344CB8AC3E}">
        <p14:creationId xmlns:p14="http://schemas.microsoft.com/office/powerpoint/2010/main" val="607590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4000" b="1" cap="small" dirty="0"/>
              <a:t>Présentation du Baromètre Egalité Femmes-Hommes</a:t>
            </a:r>
            <a:endParaRPr lang="fr-FR" sz="4000" dirty="0"/>
          </a:p>
        </p:txBody>
      </p:sp>
      <p:sp>
        <p:nvSpPr>
          <p:cNvPr id="4" name="Sous-titre 3">
            <a:extLst>
              <a:ext uri="{FF2B5EF4-FFF2-40B4-BE49-F238E27FC236}">
                <a16:creationId xmlns:a16="http://schemas.microsoft.com/office/drawing/2014/main" id="{56ED6ECF-D06A-4917-B6EF-4E50757011F7}"/>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088906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2527" y="-19057"/>
            <a:ext cx="11340790" cy="1143000"/>
          </a:xfrm>
        </p:spPr>
        <p:txBody>
          <a:bodyPr>
            <a:normAutofit/>
          </a:bodyPr>
          <a:lstStyle/>
          <a:p>
            <a:r>
              <a:rPr lang="fr-FR" sz="3600" cap="small" dirty="0"/>
              <a:t>Le personnel des établissements</a:t>
            </a:r>
          </a:p>
        </p:txBody>
      </p:sp>
      <p:grpSp>
        <p:nvGrpSpPr>
          <p:cNvPr id="14" name="Groupe 13"/>
          <p:cNvGrpSpPr/>
          <p:nvPr/>
        </p:nvGrpSpPr>
        <p:grpSpPr>
          <a:xfrm>
            <a:off x="1220462" y="1380336"/>
            <a:ext cx="10822855" cy="5501351"/>
            <a:chOff x="179512" y="1320690"/>
            <a:chExt cx="10822855" cy="5501351"/>
          </a:xfrm>
        </p:grpSpPr>
        <p:grpSp>
          <p:nvGrpSpPr>
            <p:cNvPr id="16" name="Groupe 15"/>
            <p:cNvGrpSpPr/>
            <p:nvPr/>
          </p:nvGrpSpPr>
          <p:grpSpPr>
            <a:xfrm>
              <a:off x="179512" y="1320690"/>
              <a:ext cx="8787284" cy="4224812"/>
              <a:chOff x="179512" y="1052736"/>
              <a:chExt cx="8787284" cy="4224812"/>
            </a:xfrm>
          </p:grpSpPr>
          <p:pic>
            <p:nvPicPr>
              <p:cNvPr id="5129"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18282" b="18757"/>
              <a:stretch/>
            </p:blipFill>
            <p:spPr bwMode="auto">
              <a:xfrm>
                <a:off x="179512" y="2008918"/>
                <a:ext cx="2177609" cy="1906884"/>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5" name="Rectangle à coins arrondis 4"/>
              <p:cNvSpPr/>
              <p:nvPr/>
            </p:nvSpPr>
            <p:spPr>
              <a:xfrm>
                <a:off x="260204" y="1071391"/>
                <a:ext cx="2016223" cy="792088"/>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fr-FR" b="1" dirty="0"/>
                  <a:t>Ensemble des personnels</a:t>
                </a:r>
              </a:p>
            </p:txBody>
          </p:sp>
          <p:pic>
            <p:nvPicPr>
              <p:cNvPr id="2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18282" b="18757"/>
              <a:stretch/>
            </p:blipFill>
            <p:spPr bwMode="auto">
              <a:xfrm>
                <a:off x="2431398" y="2008918"/>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à coins arrondis 29"/>
              <p:cNvSpPr/>
              <p:nvPr/>
            </p:nvSpPr>
            <p:spPr>
              <a:xfrm>
                <a:off x="2512090" y="1071391"/>
                <a:ext cx="2016223" cy="792088"/>
              </a:xfrm>
              <a:prstGeom prst="roundRect">
                <a:avLst/>
              </a:prstGeom>
              <a:solidFill>
                <a:srgbClr val="003CC8"/>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Ecoles d’ingénieurs</a:t>
                </a:r>
              </a:p>
            </p:txBody>
          </p:sp>
          <p:pic>
            <p:nvPicPr>
              <p:cNvPr id="34"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18282" b="18757"/>
              <a:stretch/>
            </p:blipFill>
            <p:spPr bwMode="auto">
              <a:xfrm>
                <a:off x="4611578" y="2008918"/>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Rectangle à coins arrondis 39"/>
              <p:cNvSpPr/>
              <p:nvPr/>
            </p:nvSpPr>
            <p:spPr>
              <a:xfrm>
                <a:off x="4692270" y="1071391"/>
                <a:ext cx="2016223" cy="792088"/>
              </a:xfrm>
              <a:prstGeom prst="roundRect">
                <a:avLst/>
              </a:prstGeom>
              <a:solidFill>
                <a:srgbClr val="FF091E"/>
              </a:solidFill>
              <a:ln/>
            </p:spPr>
            <p:style>
              <a:lnRef idx="0">
                <a:schemeClr val="dk1"/>
              </a:lnRef>
              <a:fillRef idx="3">
                <a:schemeClr val="dk1"/>
              </a:fillRef>
              <a:effectRef idx="3">
                <a:schemeClr val="dk1"/>
              </a:effectRef>
              <a:fontRef idx="minor">
                <a:schemeClr val="lt1"/>
              </a:fontRef>
            </p:style>
            <p:txBody>
              <a:bodyPr rtlCol="0" anchor="ctr"/>
              <a:lstStyle/>
              <a:p>
                <a:pPr algn="ctr"/>
                <a:r>
                  <a:rPr lang="fr-FR" b="1" dirty="0"/>
                  <a:t>Ecoles de management</a:t>
                </a:r>
              </a:p>
            </p:txBody>
          </p:sp>
          <p:pic>
            <p:nvPicPr>
              <p:cNvPr id="44"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18282" b="18757"/>
              <a:stretch/>
            </p:blipFill>
            <p:spPr bwMode="auto">
              <a:xfrm>
                <a:off x="6789187" y="2008918"/>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tangle à coins arrondis 46"/>
              <p:cNvSpPr/>
              <p:nvPr/>
            </p:nvSpPr>
            <p:spPr>
              <a:xfrm>
                <a:off x="6869879" y="1052736"/>
                <a:ext cx="2016223" cy="792088"/>
              </a:xfrm>
              <a:prstGeom prst="roundRect">
                <a:avLst/>
              </a:prstGeom>
              <a:solidFill>
                <a:srgbClr val="FFE30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a:t>Autres établissements</a:t>
                </a:r>
              </a:p>
            </p:txBody>
          </p:sp>
          <p:cxnSp>
            <p:nvCxnSpPr>
              <p:cNvPr id="66" name="Connecteur droit 65"/>
              <p:cNvCxnSpPr/>
              <p:nvPr/>
            </p:nvCxnSpPr>
            <p:spPr>
              <a:xfrm flipV="1">
                <a:off x="2411760" y="2281309"/>
                <a:ext cx="0" cy="2965966"/>
              </a:xfrm>
              <a:prstGeom prst="line">
                <a:avLst/>
              </a:prstGeom>
              <a:ln>
                <a:solidFill>
                  <a:srgbClr val="FF091E"/>
                </a:solidFill>
              </a:ln>
            </p:spPr>
            <p:style>
              <a:lnRef idx="3">
                <a:schemeClr val="accent4"/>
              </a:lnRef>
              <a:fillRef idx="0">
                <a:schemeClr val="accent4"/>
              </a:fillRef>
              <a:effectRef idx="2">
                <a:schemeClr val="accent4"/>
              </a:effectRef>
              <a:fontRef idx="minor">
                <a:schemeClr val="tx1"/>
              </a:fontRef>
            </p:style>
          </p:cxnSp>
          <p:cxnSp>
            <p:nvCxnSpPr>
              <p:cNvPr id="68" name="Connecteur droit 67"/>
              <p:cNvCxnSpPr/>
              <p:nvPr/>
            </p:nvCxnSpPr>
            <p:spPr>
              <a:xfrm flipV="1">
                <a:off x="4636325" y="2311582"/>
                <a:ext cx="0" cy="2965966"/>
              </a:xfrm>
              <a:prstGeom prst="line">
                <a:avLst/>
              </a:prstGeom>
              <a:ln>
                <a:solidFill>
                  <a:srgbClr val="FF091E"/>
                </a:solidFill>
              </a:ln>
            </p:spPr>
            <p:style>
              <a:lnRef idx="3">
                <a:schemeClr val="accent4"/>
              </a:lnRef>
              <a:fillRef idx="0">
                <a:schemeClr val="accent4"/>
              </a:fillRef>
              <a:effectRef idx="2">
                <a:schemeClr val="accent4"/>
              </a:effectRef>
              <a:fontRef idx="minor">
                <a:schemeClr val="tx1"/>
              </a:fontRef>
            </p:style>
          </p:cxnSp>
          <p:cxnSp>
            <p:nvCxnSpPr>
              <p:cNvPr id="69" name="Connecteur droit 68"/>
              <p:cNvCxnSpPr/>
              <p:nvPr/>
            </p:nvCxnSpPr>
            <p:spPr>
              <a:xfrm flipV="1">
                <a:off x="6789187" y="2311582"/>
                <a:ext cx="0" cy="2965966"/>
              </a:xfrm>
              <a:prstGeom prst="line">
                <a:avLst/>
              </a:prstGeom>
              <a:ln>
                <a:solidFill>
                  <a:srgbClr val="FF091E"/>
                </a:solidFill>
              </a:ln>
            </p:spPr>
            <p:style>
              <a:lnRef idx="3">
                <a:schemeClr val="accent4"/>
              </a:lnRef>
              <a:fillRef idx="0">
                <a:schemeClr val="accent4"/>
              </a:fillRef>
              <a:effectRef idx="2">
                <a:schemeClr val="accent4"/>
              </a:effectRef>
              <a:fontRef idx="minor">
                <a:schemeClr val="tx1"/>
              </a:fontRef>
            </p:style>
          </p:cxnSp>
        </p:grpSp>
        <p:sp>
          <p:nvSpPr>
            <p:cNvPr id="8" name="ZoneTexte 7"/>
            <p:cNvSpPr txBox="1"/>
            <p:nvPr/>
          </p:nvSpPr>
          <p:spPr>
            <a:xfrm>
              <a:off x="9332612" y="4710449"/>
              <a:ext cx="1669755" cy="923330"/>
            </a:xfrm>
            <a:prstGeom prst="rect">
              <a:avLst/>
            </a:prstGeom>
            <a:noFill/>
          </p:spPr>
          <p:txBody>
            <a:bodyPr wrap="square" rtlCol="0">
              <a:spAutoFit/>
            </a:bodyPr>
            <a:lstStyle/>
            <a:p>
              <a:pPr algn="ctr"/>
              <a:r>
                <a:rPr lang="fr-FR" i="1" dirty="0"/>
                <a:t>Échantillon : 23 936 salariés</a:t>
              </a:r>
            </a:p>
          </p:txBody>
        </p:sp>
        <p:sp>
          <p:nvSpPr>
            <p:cNvPr id="62" name="ZoneTexte 61"/>
            <p:cNvSpPr txBox="1"/>
            <p:nvPr/>
          </p:nvSpPr>
          <p:spPr>
            <a:xfrm>
              <a:off x="2588743" y="4177667"/>
              <a:ext cx="1798896" cy="2369880"/>
            </a:xfrm>
            <a:prstGeom prst="rect">
              <a:avLst/>
            </a:prstGeom>
            <a:noFill/>
          </p:spPr>
          <p:txBody>
            <a:bodyPr wrap="square" rtlCol="0">
              <a:spAutoFit/>
            </a:bodyPr>
            <a:lstStyle/>
            <a:p>
              <a:r>
                <a:rPr lang="fr-FR" b="1" dirty="0"/>
                <a:t>   </a:t>
              </a:r>
              <a:r>
                <a:rPr lang="fr-FR" b="1" dirty="0">
                  <a:solidFill>
                    <a:srgbClr val="FF091E"/>
                  </a:solidFill>
                </a:rPr>
                <a:t>44,4%  55,6%</a:t>
              </a:r>
            </a:p>
            <a:p>
              <a:endParaRPr lang="fr-FR" dirty="0"/>
            </a:p>
            <a:p>
              <a:pPr algn="ctr"/>
              <a:r>
                <a:rPr lang="fr-FR" sz="1600" b="1" i="1" dirty="0"/>
                <a:t>2019</a:t>
              </a:r>
            </a:p>
            <a:p>
              <a:pPr algn="ctr"/>
              <a:r>
                <a:rPr lang="fr-FR" sz="1600" i="1" dirty="0"/>
                <a:t>43,7%       56,4%</a:t>
              </a:r>
            </a:p>
            <a:p>
              <a:pPr algn="ctr"/>
              <a:r>
                <a:rPr lang="fr-FR" sz="1600" b="1" i="1" dirty="0"/>
                <a:t>2018</a:t>
              </a:r>
            </a:p>
            <a:p>
              <a:pPr algn="ctr"/>
              <a:r>
                <a:rPr lang="fr-FR" sz="1600" i="1" dirty="0"/>
                <a:t>45,8%       54,2%</a:t>
              </a:r>
            </a:p>
            <a:p>
              <a:pPr algn="ctr"/>
              <a:r>
                <a:rPr lang="fr-FR" sz="1600" b="1" i="1" dirty="0"/>
                <a:t>2017</a:t>
              </a:r>
            </a:p>
            <a:p>
              <a:pPr algn="ctr"/>
              <a:r>
                <a:rPr lang="fr-FR" sz="1600" i="1" dirty="0"/>
                <a:t>45%       55%</a:t>
              </a:r>
            </a:p>
            <a:p>
              <a:pPr algn="ctr"/>
              <a:endParaRPr lang="fr-FR" sz="1600" i="1" dirty="0"/>
            </a:p>
          </p:txBody>
        </p:sp>
        <p:sp>
          <p:nvSpPr>
            <p:cNvPr id="63" name="ZoneTexte 62"/>
            <p:cNvSpPr txBox="1"/>
            <p:nvPr/>
          </p:nvSpPr>
          <p:spPr>
            <a:xfrm>
              <a:off x="4875842" y="4202552"/>
              <a:ext cx="1957170" cy="2369880"/>
            </a:xfrm>
            <a:prstGeom prst="rect">
              <a:avLst/>
            </a:prstGeom>
            <a:noFill/>
          </p:spPr>
          <p:txBody>
            <a:bodyPr wrap="square" rtlCol="0">
              <a:spAutoFit/>
            </a:bodyPr>
            <a:lstStyle/>
            <a:p>
              <a:r>
                <a:rPr lang="fr-FR" b="1" dirty="0">
                  <a:solidFill>
                    <a:srgbClr val="FF091E"/>
                  </a:solidFill>
                </a:rPr>
                <a:t>62,5%      37,5%</a:t>
              </a:r>
            </a:p>
            <a:p>
              <a:endParaRPr lang="fr-FR" dirty="0"/>
            </a:p>
            <a:p>
              <a:pPr algn="ctr"/>
              <a:r>
                <a:rPr lang="fr-FR" sz="1600" b="1" i="1" dirty="0"/>
                <a:t>2019</a:t>
              </a:r>
            </a:p>
            <a:p>
              <a:pPr algn="ctr"/>
              <a:r>
                <a:rPr lang="fr-FR" sz="1600" i="1" dirty="0"/>
                <a:t>63,5%       36,5%</a:t>
              </a:r>
            </a:p>
            <a:p>
              <a:pPr algn="ctr"/>
              <a:r>
                <a:rPr lang="fr-FR" sz="1600" b="1" i="1" dirty="0"/>
                <a:t>2018</a:t>
              </a:r>
            </a:p>
            <a:p>
              <a:pPr algn="ctr"/>
              <a:r>
                <a:rPr lang="fr-FR" sz="1600" i="1" dirty="0"/>
                <a:t>65,1%       34,9%</a:t>
              </a:r>
            </a:p>
            <a:p>
              <a:pPr algn="ctr"/>
              <a:r>
                <a:rPr lang="fr-FR" sz="1600" b="1" i="1" dirty="0"/>
                <a:t>2017</a:t>
              </a:r>
            </a:p>
            <a:p>
              <a:pPr algn="ctr"/>
              <a:r>
                <a:rPr lang="fr-FR" sz="1600" i="1" dirty="0"/>
                <a:t>65%       35%</a:t>
              </a:r>
            </a:p>
            <a:p>
              <a:pPr algn="ctr"/>
              <a:endParaRPr lang="fr-FR" sz="1600" i="1" dirty="0"/>
            </a:p>
          </p:txBody>
        </p:sp>
        <p:sp>
          <p:nvSpPr>
            <p:cNvPr id="64" name="ZoneTexte 63"/>
            <p:cNvSpPr txBox="1"/>
            <p:nvPr/>
          </p:nvSpPr>
          <p:spPr>
            <a:xfrm>
              <a:off x="6962638" y="4175163"/>
              <a:ext cx="2031879" cy="2646878"/>
            </a:xfrm>
            <a:prstGeom prst="rect">
              <a:avLst/>
            </a:prstGeom>
            <a:noFill/>
          </p:spPr>
          <p:txBody>
            <a:bodyPr wrap="square" rtlCol="0">
              <a:spAutoFit/>
            </a:bodyPr>
            <a:lstStyle/>
            <a:p>
              <a:r>
                <a:rPr lang="fr-FR" b="1" dirty="0">
                  <a:solidFill>
                    <a:srgbClr val="FF091E"/>
                  </a:solidFill>
                </a:rPr>
                <a:t>57,3%       42,7%</a:t>
              </a:r>
            </a:p>
            <a:p>
              <a:endParaRPr lang="fr-FR" dirty="0"/>
            </a:p>
            <a:p>
              <a:pPr algn="ctr"/>
              <a:r>
                <a:rPr lang="fr-FR" sz="1600" b="1" i="1" dirty="0"/>
                <a:t>2019</a:t>
              </a:r>
            </a:p>
            <a:p>
              <a:pPr algn="ctr"/>
              <a:r>
                <a:rPr lang="fr-FR" sz="1600" i="1" dirty="0"/>
                <a:t>54,6%       45,4%</a:t>
              </a:r>
            </a:p>
            <a:p>
              <a:pPr algn="ctr"/>
              <a:r>
                <a:rPr lang="fr-FR" sz="1600" b="1" i="1" dirty="0"/>
                <a:t>2018</a:t>
              </a:r>
            </a:p>
            <a:p>
              <a:pPr algn="ctr"/>
              <a:r>
                <a:rPr lang="fr-FR" sz="1600" i="1" dirty="0"/>
                <a:t>45,0%       55,0%</a:t>
              </a:r>
            </a:p>
            <a:p>
              <a:pPr algn="ctr"/>
              <a:r>
                <a:rPr lang="fr-FR" sz="1600" b="1" i="1" dirty="0"/>
                <a:t>2017</a:t>
              </a:r>
            </a:p>
            <a:p>
              <a:pPr algn="ctr"/>
              <a:r>
                <a:rPr lang="fr-FR" sz="1600" i="1" dirty="0"/>
                <a:t>65%       35%</a:t>
              </a:r>
            </a:p>
            <a:p>
              <a:pPr algn="ctr"/>
              <a:endParaRPr lang="fr-FR" sz="1600" i="1" dirty="0"/>
            </a:p>
            <a:p>
              <a:endParaRPr lang="fr-FR" dirty="0"/>
            </a:p>
          </p:txBody>
        </p:sp>
        <p:sp>
          <p:nvSpPr>
            <p:cNvPr id="12" name="ZoneTexte 11"/>
            <p:cNvSpPr txBox="1"/>
            <p:nvPr/>
          </p:nvSpPr>
          <p:spPr>
            <a:xfrm>
              <a:off x="2699793" y="2953214"/>
              <a:ext cx="820408" cy="523220"/>
            </a:xfrm>
            <a:prstGeom prst="rect">
              <a:avLst/>
            </a:prstGeom>
            <a:noFill/>
          </p:spPr>
          <p:txBody>
            <a:bodyPr wrap="square" rtlCol="0">
              <a:spAutoFit/>
            </a:bodyPr>
            <a:lstStyle/>
            <a:p>
              <a:pPr algn="ctr"/>
              <a:r>
                <a:rPr lang="fr-FR" sz="1400" b="1" dirty="0"/>
                <a:t>45 </a:t>
              </a:r>
            </a:p>
            <a:p>
              <a:pPr algn="ctr"/>
              <a:r>
                <a:rPr lang="fr-FR" sz="1400" b="1" dirty="0"/>
                <a:t>ans</a:t>
              </a:r>
            </a:p>
          </p:txBody>
        </p:sp>
        <p:sp>
          <p:nvSpPr>
            <p:cNvPr id="65" name="ZoneTexte 64"/>
            <p:cNvSpPr txBox="1"/>
            <p:nvPr/>
          </p:nvSpPr>
          <p:spPr>
            <a:xfrm>
              <a:off x="3563888" y="2953214"/>
              <a:ext cx="820408" cy="523220"/>
            </a:xfrm>
            <a:prstGeom prst="rect">
              <a:avLst/>
            </a:prstGeom>
            <a:noFill/>
          </p:spPr>
          <p:txBody>
            <a:bodyPr wrap="square" rtlCol="0">
              <a:spAutoFit/>
            </a:bodyPr>
            <a:lstStyle/>
            <a:p>
              <a:pPr algn="ctr"/>
              <a:r>
                <a:rPr lang="fr-FR" sz="1400" b="1" dirty="0"/>
                <a:t>45</a:t>
              </a:r>
            </a:p>
            <a:p>
              <a:pPr algn="ctr"/>
              <a:r>
                <a:rPr lang="fr-FR" sz="1400" b="1" dirty="0"/>
                <a:t>ans</a:t>
              </a:r>
            </a:p>
          </p:txBody>
        </p:sp>
        <p:sp>
          <p:nvSpPr>
            <p:cNvPr id="67" name="ZoneTexte 66"/>
            <p:cNvSpPr txBox="1"/>
            <p:nvPr/>
          </p:nvSpPr>
          <p:spPr>
            <a:xfrm>
              <a:off x="4903721" y="2953214"/>
              <a:ext cx="820408" cy="523220"/>
            </a:xfrm>
            <a:prstGeom prst="rect">
              <a:avLst/>
            </a:prstGeom>
            <a:noFill/>
          </p:spPr>
          <p:txBody>
            <a:bodyPr wrap="square" rtlCol="0">
              <a:spAutoFit/>
            </a:bodyPr>
            <a:lstStyle/>
            <a:p>
              <a:pPr algn="ctr"/>
              <a:r>
                <a:rPr lang="fr-FR" sz="1400" b="1" dirty="0"/>
                <a:t>43</a:t>
              </a:r>
            </a:p>
            <a:p>
              <a:pPr algn="ctr"/>
              <a:r>
                <a:rPr lang="fr-FR" sz="1400" b="1" dirty="0"/>
                <a:t>ans</a:t>
              </a:r>
            </a:p>
          </p:txBody>
        </p:sp>
        <p:sp>
          <p:nvSpPr>
            <p:cNvPr id="70" name="ZoneTexte 69"/>
            <p:cNvSpPr txBox="1"/>
            <p:nvPr/>
          </p:nvSpPr>
          <p:spPr>
            <a:xfrm>
              <a:off x="5767816" y="2934050"/>
              <a:ext cx="820408" cy="523220"/>
            </a:xfrm>
            <a:prstGeom prst="rect">
              <a:avLst/>
            </a:prstGeom>
            <a:noFill/>
          </p:spPr>
          <p:txBody>
            <a:bodyPr wrap="square" rtlCol="0">
              <a:spAutoFit/>
            </a:bodyPr>
            <a:lstStyle/>
            <a:p>
              <a:pPr algn="ctr"/>
              <a:r>
                <a:rPr lang="fr-FR" sz="1400" b="1" dirty="0"/>
                <a:t>45</a:t>
              </a:r>
            </a:p>
            <a:p>
              <a:pPr algn="ctr"/>
              <a:r>
                <a:rPr lang="fr-FR" sz="1400" b="1" dirty="0"/>
                <a:t>ans</a:t>
              </a:r>
            </a:p>
          </p:txBody>
        </p:sp>
        <p:sp>
          <p:nvSpPr>
            <p:cNvPr id="71" name="ZoneTexte 70"/>
            <p:cNvSpPr txBox="1"/>
            <p:nvPr/>
          </p:nvSpPr>
          <p:spPr>
            <a:xfrm>
              <a:off x="7013896" y="2953214"/>
              <a:ext cx="820408" cy="523220"/>
            </a:xfrm>
            <a:prstGeom prst="rect">
              <a:avLst/>
            </a:prstGeom>
            <a:noFill/>
          </p:spPr>
          <p:txBody>
            <a:bodyPr wrap="square" rtlCol="0">
              <a:spAutoFit/>
            </a:bodyPr>
            <a:lstStyle/>
            <a:p>
              <a:pPr algn="ctr"/>
              <a:r>
                <a:rPr lang="fr-FR" sz="1400" b="1" dirty="0"/>
                <a:t>45</a:t>
              </a:r>
            </a:p>
            <a:p>
              <a:pPr algn="ctr"/>
              <a:r>
                <a:rPr lang="fr-FR" sz="1400" b="1" dirty="0"/>
                <a:t>ans</a:t>
              </a:r>
            </a:p>
          </p:txBody>
        </p:sp>
        <p:sp>
          <p:nvSpPr>
            <p:cNvPr id="72" name="ZoneTexte 71"/>
            <p:cNvSpPr txBox="1"/>
            <p:nvPr/>
          </p:nvSpPr>
          <p:spPr>
            <a:xfrm>
              <a:off x="7928056" y="2934050"/>
              <a:ext cx="820408" cy="523220"/>
            </a:xfrm>
            <a:prstGeom prst="rect">
              <a:avLst/>
            </a:prstGeom>
            <a:noFill/>
          </p:spPr>
          <p:txBody>
            <a:bodyPr wrap="square" rtlCol="0">
              <a:spAutoFit/>
            </a:bodyPr>
            <a:lstStyle/>
            <a:p>
              <a:pPr algn="ctr"/>
              <a:r>
                <a:rPr lang="fr-FR" sz="1400" b="1" dirty="0"/>
                <a:t>47</a:t>
              </a:r>
            </a:p>
            <a:p>
              <a:pPr algn="ctr"/>
              <a:r>
                <a:rPr lang="fr-FR" sz="1400" b="1" dirty="0"/>
                <a:t>ans</a:t>
              </a:r>
            </a:p>
          </p:txBody>
        </p:sp>
      </p:grpSp>
      <p:sp>
        <p:nvSpPr>
          <p:cNvPr id="28" name="Rectangle 27"/>
          <p:cNvSpPr/>
          <p:nvPr/>
        </p:nvSpPr>
        <p:spPr>
          <a:xfrm>
            <a:off x="7612258" y="6133946"/>
            <a:ext cx="184731" cy="369332"/>
          </a:xfrm>
          <a:prstGeom prst="rect">
            <a:avLst/>
          </a:prstGeom>
        </p:spPr>
        <p:txBody>
          <a:bodyPr wrap="none">
            <a:spAutoFit/>
          </a:bodyPr>
          <a:lstStyle/>
          <a:p>
            <a:pPr algn="ctr"/>
            <a:endParaRPr lang="fr-FR" b="1" i="1" dirty="0">
              <a:solidFill>
                <a:schemeClr val="tx1">
                  <a:lumMod val="50000"/>
                  <a:lumOff val="50000"/>
                </a:schemeClr>
              </a:solidFill>
            </a:endParaRPr>
          </a:p>
        </p:txBody>
      </p:sp>
      <p:sp>
        <p:nvSpPr>
          <p:cNvPr id="4" name="ZoneTexte 3"/>
          <p:cNvSpPr txBox="1"/>
          <p:nvPr/>
        </p:nvSpPr>
        <p:spPr>
          <a:xfrm>
            <a:off x="1475324" y="4234268"/>
            <a:ext cx="1258245" cy="369332"/>
          </a:xfrm>
          <a:prstGeom prst="rect">
            <a:avLst/>
          </a:prstGeom>
          <a:noFill/>
        </p:spPr>
        <p:txBody>
          <a:bodyPr wrap="square" rtlCol="0">
            <a:spAutoFit/>
          </a:bodyPr>
          <a:lstStyle/>
          <a:p>
            <a:r>
              <a:rPr lang="fr-FR" b="1" dirty="0">
                <a:solidFill>
                  <a:srgbClr val="FF091E"/>
                </a:solidFill>
              </a:rPr>
              <a:t>50,8%</a:t>
            </a:r>
          </a:p>
        </p:txBody>
      </p:sp>
      <p:sp>
        <p:nvSpPr>
          <p:cNvPr id="32" name="ZoneTexte 31"/>
          <p:cNvSpPr txBox="1"/>
          <p:nvPr/>
        </p:nvSpPr>
        <p:spPr>
          <a:xfrm>
            <a:off x="2363124" y="4237313"/>
            <a:ext cx="961107" cy="369332"/>
          </a:xfrm>
          <a:prstGeom prst="rect">
            <a:avLst/>
          </a:prstGeom>
          <a:noFill/>
        </p:spPr>
        <p:txBody>
          <a:bodyPr wrap="square" rtlCol="0">
            <a:spAutoFit/>
          </a:bodyPr>
          <a:lstStyle/>
          <a:p>
            <a:r>
              <a:rPr lang="fr-FR" b="1" dirty="0">
                <a:solidFill>
                  <a:srgbClr val="FF091E"/>
                </a:solidFill>
              </a:rPr>
              <a:t>49,2%</a:t>
            </a:r>
          </a:p>
        </p:txBody>
      </p:sp>
      <p:sp>
        <p:nvSpPr>
          <p:cNvPr id="33" name="ZoneTexte 32"/>
          <p:cNvSpPr txBox="1"/>
          <p:nvPr/>
        </p:nvSpPr>
        <p:spPr>
          <a:xfrm>
            <a:off x="1475324" y="2993696"/>
            <a:ext cx="820408" cy="523220"/>
          </a:xfrm>
          <a:prstGeom prst="rect">
            <a:avLst/>
          </a:prstGeom>
          <a:noFill/>
        </p:spPr>
        <p:txBody>
          <a:bodyPr wrap="square" rtlCol="0">
            <a:spAutoFit/>
          </a:bodyPr>
          <a:lstStyle/>
          <a:p>
            <a:pPr algn="ctr"/>
            <a:r>
              <a:rPr lang="fr-FR" sz="1400" b="1" dirty="0"/>
              <a:t>43 </a:t>
            </a:r>
          </a:p>
          <a:p>
            <a:pPr algn="ctr"/>
            <a:r>
              <a:rPr lang="fr-FR" sz="1400" b="1" dirty="0"/>
              <a:t>ans</a:t>
            </a:r>
          </a:p>
        </p:txBody>
      </p:sp>
      <p:sp>
        <p:nvSpPr>
          <p:cNvPr id="35" name="ZoneTexte 34"/>
          <p:cNvSpPr txBox="1"/>
          <p:nvPr/>
        </p:nvSpPr>
        <p:spPr>
          <a:xfrm>
            <a:off x="2355796" y="2993696"/>
            <a:ext cx="820408" cy="523220"/>
          </a:xfrm>
          <a:prstGeom prst="rect">
            <a:avLst/>
          </a:prstGeom>
          <a:noFill/>
        </p:spPr>
        <p:txBody>
          <a:bodyPr wrap="square" rtlCol="0">
            <a:spAutoFit/>
          </a:bodyPr>
          <a:lstStyle/>
          <a:p>
            <a:pPr algn="ctr"/>
            <a:r>
              <a:rPr lang="fr-FR" sz="1400" b="1" dirty="0"/>
              <a:t>44</a:t>
            </a:r>
          </a:p>
          <a:p>
            <a:pPr algn="ctr"/>
            <a:r>
              <a:rPr lang="fr-FR" sz="1400" b="1" dirty="0"/>
              <a:t>ans</a:t>
            </a:r>
          </a:p>
        </p:txBody>
      </p:sp>
      <p:sp>
        <p:nvSpPr>
          <p:cNvPr id="36" name="ZoneTexte 35"/>
          <p:cNvSpPr txBox="1"/>
          <p:nvPr/>
        </p:nvSpPr>
        <p:spPr>
          <a:xfrm>
            <a:off x="1172140" y="4782343"/>
            <a:ext cx="2185240" cy="1569660"/>
          </a:xfrm>
          <a:prstGeom prst="rect">
            <a:avLst/>
          </a:prstGeom>
          <a:noFill/>
        </p:spPr>
        <p:txBody>
          <a:bodyPr wrap="square" rtlCol="0">
            <a:spAutoFit/>
          </a:bodyPr>
          <a:lstStyle/>
          <a:p>
            <a:pPr algn="ctr"/>
            <a:r>
              <a:rPr lang="fr-FR" sz="1600" b="1" i="1" dirty="0"/>
              <a:t>2019</a:t>
            </a:r>
          </a:p>
          <a:p>
            <a:pPr algn="ctr"/>
            <a:r>
              <a:rPr lang="fr-FR" sz="1600" i="1" dirty="0"/>
              <a:t>50,4%       49,6%</a:t>
            </a:r>
          </a:p>
          <a:p>
            <a:pPr algn="ctr"/>
            <a:r>
              <a:rPr lang="fr-FR" sz="1600" b="1" i="1" dirty="0"/>
              <a:t>2018</a:t>
            </a:r>
          </a:p>
          <a:p>
            <a:pPr algn="ctr"/>
            <a:r>
              <a:rPr lang="fr-FR" sz="1600" i="1" dirty="0"/>
              <a:t>50,3%       49,7%</a:t>
            </a:r>
          </a:p>
          <a:p>
            <a:pPr algn="ctr"/>
            <a:r>
              <a:rPr lang="fr-FR" sz="1600" b="1" i="1" dirty="0"/>
              <a:t>2017</a:t>
            </a:r>
          </a:p>
          <a:p>
            <a:pPr algn="ctr"/>
            <a:r>
              <a:rPr lang="fr-FR" sz="1600" i="1" dirty="0"/>
              <a:t>49%       51%</a:t>
            </a:r>
          </a:p>
        </p:txBody>
      </p:sp>
    </p:spTree>
    <p:extLst>
      <p:ext uri="{BB962C8B-B14F-4D97-AF65-F5344CB8AC3E}">
        <p14:creationId xmlns:p14="http://schemas.microsoft.com/office/powerpoint/2010/main" val="4207089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1134"/>
            <a:ext cx="10439400" cy="922291"/>
          </a:xfrm>
        </p:spPr>
        <p:txBody>
          <a:bodyPr>
            <a:normAutofit/>
          </a:bodyPr>
          <a:lstStyle/>
          <a:p>
            <a:r>
              <a:rPr lang="fr-FR" sz="3600" cap="small" dirty="0"/>
              <a:t>La mixité des établissements</a:t>
            </a:r>
            <a:endParaRPr lang="fr-FR" sz="3600" dirty="0">
              <a:solidFill>
                <a:schemeClr val="bg1">
                  <a:lumMod val="50000"/>
                </a:schemeClr>
              </a:solidFill>
              <a:effectLst>
                <a:outerShdw blurRad="38100" dist="38100" dir="2700000" algn="tl">
                  <a:srgbClr val="000000">
                    <a:alpha val="43137"/>
                  </a:srgbClr>
                </a:outerShdw>
              </a:effectLst>
            </a:endParaRPr>
          </a:p>
        </p:txBody>
      </p:sp>
      <p:sp>
        <p:nvSpPr>
          <p:cNvPr id="7" name="Espace réservé du contenu 6"/>
          <p:cNvSpPr>
            <a:spLocks noGrp="1"/>
          </p:cNvSpPr>
          <p:nvPr>
            <p:ph idx="1"/>
          </p:nvPr>
        </p:nvSpPr>
        <p:spPr>
          <a:xfrm>
            <a:off x="1775520" y="3007494"/>
            <a:ext cx="1954560" cy="1285603"/>
          </a:xfrm>
        </p:spPr>
        <p:txBody>
          <a:bodyPr>
            <a:normAutofit fontScale="92500"/>
          </a:bodyPr>
          <a:lstStyle/>
          <a:p>
            <a:pPr marL="0" indent="0" algn="ctr">
              <a:buNone/>
            </a:pPr>
            <a:r>
              <a:rPr lang="fr-FR" sz="1900" b="1" dirty="0">
                <a:solidFill>
                  <a:srgbClr val="FF091E"/>
                </a:solidFill>
              </a:rPr>
              <a:t>58,3%</a:t>
            </a:r>
            <a:r>
              <a:rPr lang="fr-FR" sz="1900" dirty="0"/>
              <a:t> des établissements sont mixtes </a:t>
            </a:r>
          </a:p>
          <a:p>
            <a:pPr marL="0" indent="0" algn="ctr">
              <a:buNone/>
            </a:pPr>
            <a:r>
              <a:rPr lang="fr-FR" sz="1900" dirty="0"/>
              <a:t>(54,5% en 2019)</a:t>
            </a:r>
          </a:p>
          <a:p>
            <a:endParaRPr lang="fr-FR" sz="2000" dirty="0"/>
          </a:p>
        </p:txBody>
      </p:sp>
      <p:grpSp>
        <p:nvGrpSpPr>
          <p:cNvPr id="37" name="Groupe 36"/>
          <p:cNvGrpSpPr/>
          <p:nvPr/>
        </p:nvGrpSpPr>
        <p:grpSpPr>
          <a:xfrm>
            <a:off x="1784204" y="1796476"/>
            <a:ext cx="8625898" cy="2208588"/>
            <a:chOff x="260204" y="1052736"/>
            <a:chExt cx="8625898" cy="2208588"/>
          </a:xfrm>
        </p:grpSpPr>
        <p:sp>
          <p:nvSpPr>
            <p:cNvPr id="55" name="Rectangle à coins arrondis 54"/>
            <p:cNvSpPr/>
            <p:nvPr/>
          </p:nvSpPr>
          <p:spPr>
            <a:xfrm>
              <a:off x="260204" y="1071391"/>
              <a:ext cx="2016223" cy="792088"/>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fr-FR" b="1" dirty="0"/>
                <a:t>Ensemble des personnels</a:t>
              </a:r>
            </a:p>
          </p:txBody>
        </p:sp>
        <p:sp>
          <p:nvSpPr>
            <p:cNvPr id="57" name="Rectangle à coins arrondis 56"/>
            <p:cNvSpPr/>
            <p:nvPr/>
          </p:nvSpPr>
          <p:spPr>
            <a:xfrm>
              <a:off x="2512090" y="1071391"/>
              <a:ext cx="2016223" cy="792088"/>
            </a:xfrm>
            <a:prstGeom prst="roundRect">
              <a:avLst/>
            </a:prstGeom>
            <a:solidFill>
              <a:srgbClr val="003CC8"/>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Ecoles d’ingénieurs</a:t>
              </a:r>
            </a:p>
          </p:txBody>
        </p:sp>
        <p:sp>
          <p:nvSpPr>
            <p:cNvPr id="59" name="Rectangle à coins arrondis 58"/>
            <p:cNvSpPr/>
            <p:nvPr/>
          </p:nvSpPr>
          <p:spPr>
            <a:xfrm>
              <a:off x="4692270" y="1071391"/>
              <a:ext cx="2016223" cy="792088"/>
            </a:xfrm>
            <a:prstGeom prst="roundRect">
              <a:avLst/>
            </a:prstGeom>
            <a:solidFill>
              <a:srgbClr val="FF091E"/>
            </a:solidFill>
            <a:ln/>
          </p:spPr>
          <p:style>
            <a:lnRef idx="0">
              <a:schemeClr val="dk1"/>
            </a:lnRef>
            <a:fillRef idx="3">
              <a:schemeClr val="dk1"/>
            </a:fillRef>
            <a:effectRef idx="3">
              <a:schemeClr val="dk1"/>
            </a:effectRef>
            <a:fontRef idx="minor">
              <a:schemeClr val="lt1"/>
            </a:fontRef>
          </p:style>
          <p:txBody>
            <a:bodyPr rtlCol="0" anchor="ctr"/>
            <a:lstStyle/>
            <a:p>
              <a:pPr algn="ctr"/>
              <a:r>
                <a:rPr lang="fr-FR" b="1" dirty="0"/>
                <a:t>Ecoles de management</a:t>
              </a:r>
            </a:p>
          </p:txBody>
        </p:sp>
        <p:sp>
          <p:nvSpPr>
            <p:cNvPr id="61" name="Rectangle à coins arrondis 60"/>
            <p:cNvSpPr/>
            <p:nvPr/>
          </p:nvSpPr>
          <p:spPr>
            <a:xfrm>
              <a:off x="6869879" y="1052736"/>
              <a:ext cx="2016223" cy="792088"/>
            </a:xfrm>
            <a:prstGeom prst="roundRect">
              <a:avLst/>
            </a:prstGeom>
            <a:solidFill>
              <a:srgbClr val="FFE30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a:solidFill>
                    <a:schemeClr val="tx1"/>
                  </a:solidFill>
                </a:rPr>
                <a:t>Autres établissements</a:t>
              </a:r>
            </a:p>
          </p:txBody>
        </p:sp>
        <p:cxnSp>
          <p:nvCxnSpPr>
            <p:cNvPr id="73" name="Connecteur droit 72"/>
            <p:cNvCxnSpPr/>
            <p:nvPr/>
          </p:nvCxnSpPr>
          <p:spPr>
            <a:xfrm flipV="1">
              <a:off x="2411760" y="2281309"/>
              <a:ext cx="0" cy="980015"/>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76" name="Espace réservé du contenu 6"/>
          <p:cNvSpPr txBox="1">
            <a:spLocks/>
          </p:cNvSpPr>
          <p:nvPr/>
        </p:nvSpPr>
        <p:spPr>
          <a:xfrm>
            <a:off x="4034320" y="3025049"/>
            <a:ext cx="1954560" cy="128560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000" b="1" dirty="0">
                <a:solidFill>
                  <a:srgbClr val="FF091E"/>
                </a:solidFill>
              </a:rPr>
              <a:t>75,0%</a:t>
            </a:r>
            <a:r>
              <a:rPr lang="fr-FR" sz="2000" dirty="0"/>
              <a:t> des écoles d’ingénieurs sont mixtes </a:t>
            </a:r>
          </a:p>
          <a:p>
            <a:pPr marL="0" indent="0" algn="ctr">
              <a:buNone/>
            </a:pPr>
            <a:r>
              <a:rPr lang="fr-FR" sz="2000" dirty="0"/>
              <a:t>(72,0% en 2019)</a:t>
            </a:r>
          </a:p>
          <a:p>
            <a:endParaRPr lang="fr-FR" sz="2000" dirty="0"/>
          </a:p>
        </p:txBody>
      </p:sp>
      <p:sp>
        <p:nvSpPr>
          <p:cNvPr id="77" name="Espace réservé du contenu 6"/>
          <p:cNvSpPr txBox="1">
            <a:spLocks/>
          </p:cNvSpPr>
          <p:nvPr/>
        </p:nvSpPr>
        <p:spPr>
          <a:xfrm>
            <a:off x="6244931" y="3021534"/>
            <a:ext cx="1954560" cy="12856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700" b="1" dirty="0">
                <a:solidFill>
                  <a:srgbClr val="FF091E"/>
                </a:solidFill>
              </a:rPr>
              <a:t>15,0%</a:t>
            </a:r>
            <a:r>
              <a:rPr lang="fr-FR" sz="1700" dirty="0"/>
              <a:t> des écoles de management sont mixtes </a:t>
            </a:r>
          </a:p>
          <a:p>
            <a:pPr marL="0" indent="0" algn="ctr">
              <a:buNone/>
            </a:pPr>
            <a:r>
              <a:rPr lang="fr-FR" sz="1700" dirty="0"/>
              <a:t>(13,6% en 2019)</a:t>
            </a:r>
          </a:p>
          <a:p>
            <a:pPr marL="0" indent="0" algn="ctr">
              <a:buNone/>
            </a:pPr>
            <a:endParaRPr lang="fr-FR" sz="1700" dirty="0"/>
          </a:p>
          <a:p>
            <a:endParaRPr lang="fr-FR" sz="1700" dirty="0"/>
          </a:p>
        </p:txBody>
      </p:sp>
      <p:sp>
        <p:nvSpPr>
          <p:cNvPr id="78" name="Espace réservé du contenu 6"/>
          <p:cNvSpPr txBox="1">
            <a:spLocks/>
          </p:cNvSpPr>
          <p:nvPr/>
        </p:nvSpPr>
        <p:spPr>
          <a:xfrm>
            <a:off x="8455542" y="3023918"/>
            <a:ext cx="1954560" cy="12856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700" b="1" dirty="0">
                <a:solidFill>
                  <a:srgbClr val="FF091E"/>
                </a:solidFill>
              </a:rPr>
              <a:t>75,0%</a:t>
            </a:r>
            <a:r>
              <a:rPr lang="fr-FR" sz="1700" dirty="0"/>
              <a:t> des autres établissements sont mixtes</a:t>
            </a:r>
          </a:p>
          <a:p>
            <a:pPr marL="0" indent="0" algn="ctr">
              <a:buNone/>
            </a:pPr>
            <a:r>
              <a:rPr lang="fr-FR" sz="1700" dirty="0"/>
              <a:t>(60,0% en 2019)</a:t>
            </a:r>
          </a:p>
          <a:p>
            <a:pPr marL="0" indent="0" algn="ctr">
              <a:buNone/>
            </a:pPr>
            <a:endParaRPr lang="fr-FR" sz="1700" dirty="0"/>
          </a:p>
          <a:p>
            <a:endParaRPr lang="fr-FR" sz="1700" dirty="0"/>
          </a:p>
        </p:txBody>
      </p:sp>
      <p:cxnSp>
        <p:nvCxnSpPr>
          <p:cNvPr id="18" name="Connecteur droit 17"/>
          <p:cNvCxnSpPr/>
          <p:nvPr/>
        </p:nvCxnSpPr>
        <p:spPr>
          <a:xfrm flipV="1">
            <a:off x="6096000" y="3068961"/>
            <a:ext cx="0" cy="980015"/>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9" name="Connecteur droit 18"/>
          <p:cNvCxnSpPr/>
          <p:nvPr/>
        </p:nvCxnSpPr>
        <p:spPr>
          <a:xfrm flipV="1">
            <a:off x="8328248" y="3068961"/>
            <a:ext cx="0" cy="980015"/>
          </a:xfrm>
          <a:prstGeom prst="line">
            <a:avLst/>
          </a:prstGeom>
          <a:ln/>
        </p:spPr>
        <p:style>
          <a:lnRef idx="3">
            <a:schemeClr val="accent4"/>
          </a:lnRef>
          <a:fillRef idx="0">
            <a:schemeClr val="accent4"/>
          </a:fillRef>
          <a:effectRef idx="2">
            <a:schemeClr val="accent4"/>
          </a:effectRef>
          <a:fontRef idx="minor">
            <a:schemeClr val="tx1"/>
          </a:fontRef>
        </p:style>
      </p:cxnSp>
      <p:sp>
        <p:nvSpPr>
          <p:cNvPr id="5" name="ZoneTexte 4"/>
          <p:cNvSpPr txBox="1"/>
          <p:nvPr/>
        </p:nvSpPr>
        <p:spPr>
          <a:xfrm>
            <a:off x="1847528" y="4658360"/>
            <a:ext cx="8363272" cy="1631216"/>
          </a:xfrm>
          <a:prstGeom prst="rect">
            <a:avLst/>
          </a:prstGeom>
          <a:ln w="28575">
            <a:solidFill>
              <a:srgbClr val="FF091E"/>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2000" b="1" dirty="0"/>
              <a:t>Cette année encore, les écoles d’ingénieurs et les autres établissements sont très majoritairement des établissements mixtes par la répartition femmes – hommes de leur personnel. </a:t>
            </a:r>
          </a:p>
          <a:p>
            <a:pPr algn="ctr"/>
            <a:r>
              <a:rPr lang="fr-FR" sz="2000" b="1" dirty="0"/>
              <a:t>De leur côté, les écoles de management devront davantage porter attention à la répartition femmes-hommes pour parvenir à la mixité.</a:t>
            </a:r>
          </a:p>
        </p:txBody>
      </p:sp>
    </p:spTree>
    <p:extLst>
      <p:ext uri="{BB962C8B-B14F-4D97-AF65-F5344CB8AC3E}">
        <p14:creationId xmlns:p14="http://schemas.microsoft.com/office/powerpoint/2010/main" val="2443250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698860047"/>
              </p:ext>
            </p:extLst>
          </p:nvPr>
        </p:nvGraphicFramePr>
        <p:xfrm>
          <a:off x="1025912" y="2233464"/>
          <a:ext cx="9578896" cy="2306320"/>
        </p:xfrm>
        <a:graphic>
          <a:graphicData uri="http://schemas.openxmlformats.org/drawingml/2006/table">
            <a:tbl>
              <a:tblPr firstRow="1" bandRow="1">
                <a:tableStyleId>{6E25E649-3F16-4E02-A733-19D2CDBF48F0}</a:tableStyleId>
              </a:tblPr>
              <a:tblGrid>
                <a:gridCol w="2394724">
                  <a:extLst>
                    <a:ext uri="{9D8B030D-6E8A-4147-A177-3AD203B41FA5}">
                      <a16:colId xmlns:a16="http://schemas.microsoft.com/office/drawing/2014/main" val="20000"/>
                    </a:ext>
                  </a:extLst>
                </a:gridCol>
                <a:gridCol w="2394724">
                  <a:extLst>
                    <a:ext uri="{9D8B030D-6E8A-4147-A177-3AD203B41FA5}">
                      <a16:colId xmlns:a16="http://schemas.microsoft.com/office/drawing/2014/main" val="20001"/>
                    </a:ext>
                  </a:extLst>
                </a:gridCol>
                <a:gridCol w="2394724">
                  <a:extLst>
                    <a:ext uri="{9D8B030D-6E8A-4147-A177-3AD203B41FA5}">
                      <a16:colId xmlns:a16="http://schemas.microsoft.com/office/drawing/2014/main" val="20002"/>
                    </a:ext>
                  </a:extLst>
                </a:gridCol>
                <a:gridCol w="2394724">
                  <a:extLst>
                    <a:ext uri="{9D8B030D-6E8A-4147-A177-3AD203B41FA5}">
                      <a16:colId xmlns:a16="http://schemas.microsoft.com/office/drawing/2014/main" val="20003"/>
                    </a:ext>
                  </a:extLst>
                </a:gridCol>
              </a:tblGrid>
              <a:tr h="370840">
                <a:tc>
                  <a:txBody>
                    <a:bodyPr/>
                    <a:lstStyle/>
                    <a:p>
                      <a:pPr algn="ctr"/>
                      <a:r>
                        <a:rPr lang="fr-FR" sz="1600" dirty="0"/>
                        <a:t>Part des</a:t>
                      </a:r>
                      <a:r>
                        <a:rPr lang="fr-FR" sz="1600" baseline="0" dirty="0"/>
                        <a:t> femmes dans les recrutements dans les…</a:t>
                      </a:r>
                      <a:endParaRPr lang="fr-FR" sz="1600" dirty="0"/>
                    </a:p>
                  </a:txBody>
                  <a:tcPr anchor="ctr">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Ecoles </a:t>
                      </a:r>
                    </a:p>
                    <a:p>
                      <a:pPr algn="ctr"/>
                      <a:r>
                        <a:rPr lang="fr-FR" sz="1800" dirty="0"/>
                        <a:t>d’ingénieur</a:t>
                      </a:r>
                    </a:p>
                  </a:txBody>
                  <a:tcPr anchor="ctr">
                    <a:lnL>
                      <a:noFill/>
                    </a:lnL>
                    <a:lnB w="12700" cap="flat" cmpd="sng" algn="ctr">
                      <a:solidFill>
                        <a:schemeClr val="tx1"/>
                      </a:solidFill>
                      <a:prstDash val="solid"/>
                      <a:round/>
                      <a:headEnd type="none" w="med" len="med"/>
                      <a:tailEnd type="none" w="med" len="med"/>
                    </a:lnB>
                    <a:solidFill>
                      <a:srgbClr val="003CC8"/>
                    </a:solidFill>
                  </a:tcPr>
                </a:tc>
                <a:tc>
                  <a:txBody>
                    <a:bodyPr/>
                    <a:lstStyle/>
                    <a:p>
                      <a:pPr algn="ctr"/>
                      <a:r>
                        <a:rPr lang="fr-FR" sz="1800" dirty="0"/>
                        <a:t>Ecoles de management</a:t>
                      </a:r>
                    </a:p>
                  </a:txBody>
                  <a:tcPr anchor="ctr">
                    <a:lnB w="12700" cap="flat" cmpd="sng" algn="ctr">
                      <a:solidFill>
                        <a:schemeClr val="tx1"/>
                      </a:solidFill>
                      <a:prstDash val="solid"/>
                      <a:round/>
                      <a:headEnd type="none" w="med" len="med"/>
                      <a:tailEnd type="none" w="med" len="med"/>
                    </a:lnB>
                    <a:solidFill>
                      <a:srgbClr val="FF091E"/>
                    </a:solidFill>
                  </a:tcPr>
                </a:tc>
                <a:tc>
                  <a:txBody>
                    <a:bodyPr/>
                    <a:lstStyle/>
                    <a:p>
                      <a:pPr algn="ctr"/>
                      <a:r>
                        <a:rPr lang="fr-FR" sz="1800" dirty="0"/>
                        <a:t>Autres établissements</a:t>
                      </a:r>
                    </a:p>
                  </a:txBody>
                  <a:tcPr anchor="ctr">
                    <a:lnB w="12700" cap="flat" cmpd="sng" algn="ctr">
                      <a:solidFill>
                        <a:schemeClr val="tx1"/>
                      </a:solidFill>
                      <a:prstDash val="solid"/>
                      <a:round/>
                      <a:headEnd type="none" w="med" len="med"/>
                      <a:tailEnd type="none" w="med" len="med"/>
                    </a:lnB>
                    <a:solidFill>
                      <a:srgbClr val="FFE300"/>
                    </a:solidFill>
                  </a:tcPr>
                </a:tc>
                <a:extLst>
                  <a:ext uri="{0D108BD9-81ED-4DB2-BD59-A6C34878D82A}">
                    <a16:rowId xmlns:a16="http://schemas.microsoft.com/office/drawing/2014/main" val="10000"/>
                  </a:ext>
                </a:extLst>
              </a:tr>
              <a:tr h="370840">
                <a:tc>
                  <a:txBody>
                    <a:bodyPr/>
                    <a:lstStyle/>
                    <a:p>
                      <a:pPr algn="ctr"/>
                      <a:r>
                        <a:rPr lang="fr-FR" sz="1800" b="1" i="1" dirty="0"/>
                        <a:t>2020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a:t>53,0%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a:t>61,5%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a:t>61,2%</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2228693"/>
                  </a:ext>
                </a:extLst>
              </a:tr>
              <a:tr h="370840">
                <a:tc>
                  <a:txBody>
                    <a:bodyPr/>
                    <a:lstStyle/>
                    <a:p>
                      <a:pPr algn="ctr"/>
                      <a:r>
                        <a:rPr lang="fr-FR" sz="1800" b="1" i="1" dirty="0"/>
                        <a:t>2019</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a:t>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a:t>65,3%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a:t>63,7%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8433231"/>
                  </a:ext>
                </a:extLst>
              </a:tr>
              <a:tr h="370840">
                <a:tc>
                  <a:txBody>
                    <a:bodyPr/>
                    <a:lstStyle/>
                    <a:p>
                      <a:pPr algn="ctr"/>
                      <a:r>
                        <a:rPr lang="fr-FR" sz="1800" b="1" i="1" dirty="0"/>
                        <a:t>2018</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a:t>54,0%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a:t>68,0%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a:t>49,0%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i="1" dirty="0"/>
                        <a:t>2017</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rtl="0" eaLnBrk="1" fontAlgn="ctr" latinLnBrk="0" hangingPunct="1"/>
                      <a:r>
                        <a:rPr lang="fr-FR" sz="1800" b="0" i="0" u="none" strike="noStrike" kern="1200" dirty="0">
                          <a:solidFill>
                            <a:schemeClr val="tx1"/>
                          </a:solidFill>
                          <a:effectLst/>
                          <a:latin typeface="+mn-lt"/>
                          <a:ea typeface="+mn-ea"/>
                          <a:cs typeface="+mn-cs"/>
                        </a:rPr>
                        <a:t>48,7%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rtl="0" eaLnBrk="1" fontAlgn="ctr" latinLnBrk="0" hangingPunct="1"/>
                      <a:r>
                        <a:rPr lang="fr-FR" sz="1800" b="0" i="0" u="none" strike="noStrike" kern="1200" dirty="0">
                          <a:solidFill>
                            <a:schemeClr val="tx1"/>
                          </a:solidFill>
                          <a:effectLst/>
                          <a:latin typeface="+mn-lt"/>
                          <a:ea typeface="+mn-ea"/>
                          <a:cs typeface="+mn-cs"/>
                        </a:rPr>
                        <a:t>64,3%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rtl="0" eaLnBrk="1" fontAlgn="ctr" latinLnBrk="0" hangingPunct="1"/>
                      <a:r>
                        <a:rPr lang="fr-FR" sz="1800" b="0" i="0" u="none" strike="noStrike" kern="1200" dirty="0">
                          <a:solidFill>
                            <a:schemeClr val="tx1"/>
                          </a:solidFill>
                          <a:effectLst/>
                          <a:latin typeface="+mn-lt"/>
                          <a:ea typeface="+mn-ea"/>
                          <a:cs typeface="+mn-cs"/>
                        </a:rPr>
                        <a:t>55,7%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bl>
          </a:graphicData>
        </a:graphic>
      </p:graphicFrame>
      <p:sp>
        <p:nvSpPr>
          <p:cNvPr id="4" name="Espace réservé du numéro de diapositive 3"/>
          <p:cNvSpPr>
            <a:spLocks noGrp="1"/>
          </p:cNvSpPr>
          <p:nvPr>
            <p:ph type="sldNum" sz="quarter" idx="12"/>
          </p:nvPr>
        </p:nvSpPr>
        <p:spPr/>
        <p:txBody>
          <a:bodyPr/>
          <a:lstStyle/>
          <a:p>
            <a:fld id="{5EAE936F-60B9-4C48-BAF5-E7112AB12A72}" type="slidenum">
              <a:rPr lang="fr-FR" smtClean="0"/>
              <a:t>32</a:t>
            </a:fld>
            <a:endParaRPr lang="fr-FR" dirty="0"/>
          </a:p>
        </p:txBody>
      </p:sp>
      <p:sp>
        <p:nvSpPr>
          <p:cNvPr id="8" name="ZoneTexte 7"/>
          <p:cNvSpPr txBox="1"/>
          <p:nvPr/>
        </p:nvSpPr>
        <p:spPr>
          <a:xfrm>
            <a:off x="1172735" y="4924060"/>
            <a:ext cx="9285249" cy="1323439"/>
          </a:xfrm>
          <a:prstGeom prst="rect">
            <a:avLst/>
          </a:prstGeom>
          <a:ln w="28575">
            <a:solidFill>
              <a:srgbClr val="FF091E"/>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2000" b="1" dirty="0"/>
              <a:t>Cette année encore, la répartition femmes-hommes dans les recrutements risque d’amplifier le manque de mixité des personnels des écoles de management et de remettre en question la mixité des autres établissements.</a:t>
            </a:r>
          </a:p>
        </p:txBody>
      </p:sp>
      <p:sp>
        <p:nvSpPr>
          <p:cNvPr id="9" name="Titre 1"/>
          <p:cNvSpPr>
            <a:spLocks noGrp="1"/>
          </p:cNvSpPr>
          <p:nvPr>
            <p:ph type="title"/>
          </p:nvPr>
        </p:nvSpPr>
        <p:spPr>
          <a:xfrm>
            <a:off x="702527" y="-19057"/>
            <a:ext cx="11340790" cy="1143000"/>
          </a:xfrm>
        </p:spPr>
        <p:txBody>
          <a:bodyPr>
            <a:normAutofit/>
          </a:bodyPr>
          <a:lstStyle/>
          <a:p>
            <a:r>
              <a:rPr lang="fr-FR" sz="3600" cap="small" dirty="0"/>
              <a:t>Le personnel des établissements</a:t>
            </a:r>
          </a:p>
        </p:txBody>
      </p:sp>
      <p:sp>
        <p:nvSpPr>
          <p:cNvPr id="2" name="ZoneTexte 1"/>
          <p:cNvSpPr txBox="1"/>
          <p:nvPr/>
        </p:nvSpPr>
        <p:spPr>
          <a:xfrm>
            <a:off x="4710022" y="1763300"/>
            <a:ext cx="4537495" cy="646331"/>
          </a:xfrm>
          <a:prstGeom prst="rect">
            <a:avLst/>
          </a:prstGeom>
          <a:noFill/>
        </p:spPr>
        <p:txBody>
          <a:bodyPr wrap="square" rtlCol="0">
            <a:spAutoFit/>
          </a:bodyPr>
          <a:lstStyle/>
          <a:p>
            <a:r>
              <a:rPr lang="fr-FR" b="1" dirty="0"/>
              <a:t>Part des femmes dans les recrutements :</a:t>
            </a:r>
          </a:p>
        </p:txBody>
      </p:sp>
    </p:spTree>
    <p:extLst>
      <p:ext uri="{BB962C8B-B14F-4D97-AF65-F5344CB8AC3E}">
        <p14:creationId xmlns:p14="http://schemas.microsoft.com/office/powerpoint/2010/main" val="3768923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4EE51CA-C101-4E70-A85D-4C1A645D0008}"/>
              </a:ext>
            </a:extLst>
          </p:cNvPr>
          <p:cNvSpPr>
            <a:spLocks noGrp="1"/>
          </p:cNvSpPr>
          <p:nvPr>
            <p:ph type="title"/>
          </p:nvPr>
        </p:nvSpPr>
        <p:spPr>
          <a:xfrm>
            <a:off x="838200" y="-1134"/>
            <a:ext cx="9773094" cy="922291"/>
          </a:xfrm>
        </p:spPr>
        <p:txBody>
          <a:bodyPr>
            <a:normAutofit fontScale="90000"/>
          </a:bodyPr>
          <a:lstStyle/>
          <a:p>
            <a:r>
              <a:rPr lang="fr-FR" sz="3600" cap="small" dirty="0"/>
              <a:t>Comparaisons des différences de salaires dans les établissements PUBLICS et PRIVES</a:t>
            </a:r>
          </a:p>
        </p:txBody>
      </p:sp>
      <p:graphicFrame>
        <p:nvGraphicFramePr>
          <p:cNvPr id="6" name="Tableau 5">
            <a:extLst>
              <a:ext uri="{FF2B5EF4-FFF2-40B4-BE49-F238E27FC236}">
                <a16:creationId xmlns:a16="http://schemas.microsoft.com/office/drawing/2014/main" id="{1A73096F-F050-4F47-B3EA-B55303BF63B9}"/>
              </a:ext>
            </a:extLst>
          </p:cNvPr>
          <p:cNvGraphicFramePr>
            <a:graphicFrameLocks noGrp="1"/>
          </p:cNvGraphicFramePr>
          <p:nvPr>
            <p:extLst>
              <p:ext uri="{D42A27DB-BD31-4B8C-83A1-F6EECF244321}">
                <p14:modId xmlns:p14="http://schemas.microsoft.com/office/powerpoint/2010/main" val="399136933"/>
              </p:ext>
            </p:extLst>
          </p:nvPr>
        </p:nvGraphicFramePr>
        <p:xfrm>
          <a:off x="1037060" y="2342933"/>
          <a:ext cx="9857680" cy="2920443"/>
        </p:xfrm>
        <a:graphic>
          <a:graphicData uri="http://schemas.openxmlformats.org/drawingml/2006/table">
            <a:tbl>
              <a:tblPr firstRow="1" bandRow="1">
                <a:tableStyleId>{69012ECD-51FC-41F1-AA8D-1B2483CD663E}</a:tableStyleId>
              </a:tblPr>
              <a:tblGrid>
                <a:gridCol w="1454412">
                  <a:extLst>
                    <a:ext uri="{9D8B030D-6E8A-4147-A177-3AD203B41FA5}">
                      <a16:colId xmlns:a16="http://schemas.microsoft.com/office/drawing/2014/main" val="951934623"/>
                    </a:ext>
                  </a:extLst>
                </a:gridCol>
                <a:gridCol w="1535212">
                  <a:extLst>
                    <a:ext uri="{9D8B030D-6E8A-4147-A177-3AD203B41FA5}">
                      <a16:colId xmlns:a16="http://schemas.microsoft.com/office/drawing/2014/main" val="1645648803"/>
                    </a:ext>
                  </a:extLst>
                </a:gridCol>
                <a:gridCol w="1696813">
                  <a:extLst>
                    <a:ext uri="{9D8B030D-6E8A-4147-A177-3AD203B41FA5}">
                      <a16:colId xmlns:a16="http://schemas.microsoft.com/office/drawing/2014/main" val="3566881045"/>
                    </a:ext>
                  </a:extLst>
                </a:gridCol>
                <a:gridCol w="1885349">
                  <a:extLst>
                    <a:ext uri="{9D8B030D-6E8A-4147-A177-3AD203B41FA5}">
                      <a16:colId xmlns:a16="http://schemas.microsoft.com/office/drawing/2014/main" val="980320965"/>
                    </a:ext>
                  </a:extLst>
                </a:gridCol>
                <a:gridCol w="1642947">
                  <a:extLst>
                    <a:ext uri="{9D8B030D-6E8A-4147-A177-3AD203B41FA5}">
                      <a16:colId xmlns:a16="http://schemas.microsoft.com/office/drawing/2014/main" val="3087147576"/>
                    </a:ext>
                  </a:extLst>
                </a:gridCol>
                <a:gridCol w="1642947">
                  <a:extLst>
                    <a:ext uri="{9D8B030D-6E8A-4147-A177-3AD203B41FA5}">
                      <a16:colId xmlns:a16="http://schemas.microsoft.com/office/drawing/2014/main" val="206815055"/>
                    </a:ext>
                  </a:extLst>
                </a:gridCol>
              </a:tblGrid>
              <a:tr h="1052119">
                <a:tc>
                  <a:txBody>
                    <a:bodyPr/>
                    <a:lstStyle/>
                    <a:p>
                      <a:pPr algn="ctr"/>
                      <a:endParaRPr lang="fr-FR"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dirty="0"/>
                    </a:p>
                  </a:txBody>
                  <a:tcPr anchor="ctr">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Catégorie</a:t>
                      </a:r>
                      <a:r>
                        <a:rPr lang="fr-FR" baseline="0" dirty="0"/>
                        <a:t> A &amp; cadres</a:t>
                      </a:r>
                    </a:p>
                    <a:p>
                      <a:pPr algn="ctr"/>
                      <a:r>
                        <a:rPr lang="fr-FR" baseline="0" dirty="0"/>
                        <a:t>enseignants</a:t>
                      </a:r>
                      <a:endParaRPr lang="fr-FR" dirty="0"/>
                    </a:p>
                  </a:txBody>
                  <a:tcPr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fr-FR" dirty="0"/>
                        <a:t>Catégorie A &amp; cadres administratifs</a:t>
                      </a:r>
                    </a:p>
                  </a:txBody>
                  <a:tcPr anchor="ctr">
                    <a:lnL>
                      <a:noFill/>
                    </a:lnL>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dirty="0"/>
                        <a:t>Catégorie</a:t>
                      </a:r>
                      <a:r>
                        <a:rPr lang="fr-FR" baseline="0" dirty="0"/>
                        <a:t> B &amp; techniciens</a:t>
                      </a:r>
                      <a:endParaRPr lang="fr-FR" dirty="0"/>
                    </a:p>
                  </a:txBody>
                  <a:tcPr anchor="ctr">
                    <a:lnB w="12700" cap="flat" cmpd="sng" algn="ctr">
                      <a:solidFill>
                        <a:schemeClr val="tx1"/>
                      </a:solidFill>
                      <a:prstDash val="solid"/>
                      <a:round/>
                      <a:headEnd type="none" w="med" len="med"/>
                      <a:tailEnd type="none" w="med" len="med"/>
                    </a:lnB>
                    <a:solidFill>
                      <a:srgbClr val="003CC8"/>
                    </a:solidFill>
                  </a:tcPr>
                </a:tc>
                <a:tc>
                  <a:txBody>
                    <a:bodyPr/>
                    <a:lstStyle/>
                    <a:p>
                      <a:pPr algn="ctr"/>
                      <a:r>
                        <a:rPr lang="fr-FR" dirty="0"/>
                        <a:t>Catégorie C &amp; </a:t>
                      </a:r>
                    </a:p>
                    <a:p>
                      <a:pPr algn="ctr"/>
                      <a:r>
                        <a:rPr lang="fr-FR" dirty="0"/>
                        <a:t>employés</a:t>
                      </a:r>
                    </a:p>
                  </a:txBody>
                  <a:tcPr anchor="ctr">
                    <a:lnB w="12700" cap="flat" cmpd="sng" algn="ctr">
                      <a:solidFill>
                        <a:schemeClr val="tx1"/>
                      </a:solidFill>
                      <a:prstDash val="solid"/>
                      <a:round/>
                      <a:headEnd type="none" w="med" len="med"/>
                      <a:tailEnd type="none" w="med" len="med"/>
                    </a:lnB>
                    <a:solidFill>
                      <a:srgbClr val="FFE300"/>
                    </a:solidFill>
                  </a:tcPr>
                </a:tc>
                <a:extLst>
                  <a:ext uri="{0D108BD9-81ED-4DB2-BD59-A6C34878D82A}">
                    <a16:rowId xmlns:a16="http://schemas.microsoft.com/office/drawing/2014/main" val="1704664791"/>
                  </a:ext>
                </a:extLst>
              </a:tr>
              <a:tr h="467081">
                <a:tc rowSpan="2">
                  <a:txBody>
                    <a:bodyPr/>
                    <a:lstStyle/>
                    <a:p>
                      <a:r>
                        <a:rPr lang="fr-FR" b="1" dirty="0"/>
                        <a:t>Salaires moyens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a:t>Public</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91,4%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90,1%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94,9%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97,0%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1921058"/>
                  </a:ext>
                </a:extLst>
              </a:tr>
              <a:tr h="467081">
                <a:tc vMerge="1">
                  <a:txBody>
                    <a:bodyPr/>
                    <a:lstStyle/>
                    <a:p>
                      <a:endParaRPr lang="fr-FR" dirty="0"/>
                    </a:p>
                  </a:txBody>
                  <a:tcPr/>
                </a:tc>
                <a:tc>
                  <a:txBody>
                    <a:bodyPr/>
                    <a:lstStyle/>
                    <a:p>
                      <a:r>
                        <a:rPr lang="fr-FR" b="1" dirty="0"/>
                        <a:t>Privé</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90,4%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75,7%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99,0%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102,0%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3153920"/>
                  </a:ext>
                </a:extLst>
              </a:tr>
              <a:tr h="467081">
                <a:tc rowSpan="2">
                  <a:txBody>
                    <a:bodyPr/>
                    <a:lstStyle/>
                    <a:p>
                      <a:r>
                        <a:rPr lang="fr-FR" b="1" dirty="0"/>
                        <a:t>Salaires</a:t>
                      </a:r>
                    </a:p>
                    <a:p>
                      <a:r>
                        <a:rPr lang="fr-FR" b="1" dirty="0"/>
                        <a:t>médians</a:t>
                      </a:r>
                    </a:p>
                  </a:txBody>
                  <a:tcPr anchor="ctr">
                    <a:lnT w="12700" cap="flat" cmpd="sng" algn="ctr">
                      <a:solidFill>
                        <a:schemeClr val="tx1"/>
                      </a:solidFill>
                      <a:prstDash val="solid"/>
                      <a:round/>
                      <a:headEnd type="none" w="med" len="med"/>
                      <a:tailEnd type="none" w="med" len="med"/>
                    </a:lnT>
                  </a:tcPr>
                </a:tc>
                <a:tc>
                  <a:txBody>
                    <a:bodyPr/>
                    <a:lstStyle/>
                    <a:p>
                      <a:r>
                        <a:rPr lang="fr-FR" b="1" dirty="0"/>
                        <a:t>Public</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89,4%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89,0%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97,2%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100,5%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848030"/>
                  </a:ext>
                </a:extLst>
              </a:tr>
              <a:tr h="467081">
                <a:tc vMerge="1">
                  <a:txBody>
                    <a:bodyPr/>
                    <a:lstStyle/>
                    <a:p>
                      <a:endParaRPr lang="fr-FR" dirty="0"/>
                    </a:p>
                  </a:txBody>
                  <a:tcPr/>
                </a:tc>
                <a:tc>
                  <a:txBody>
                    <a:bodyPr/>
                    <a:lstStyle/>
                    <a:p>
                      <a:r>
                        <a:rPr lang="fr-FR" b="1" dirty="0"/>
                        <a:t>Privé</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92,8%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81,2%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fr-FR" dirty="0"/>
                        <a:t>97,2%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fr-FR" dirty="0"/>
                        <a:t>100,1%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7681115"/>
                  </a:ext>
                </a:extLst>
              </a:tr>
            </a:tbl>
          </a:graphicData>
        </a:graphic>
      </p:graphicFrame>
    </p:spTree>
    <p:extLst>
      <p:ext uri="{BB962C8B-B14F-4D97-AF65-F5344CB8AC3E}">
        <p14:creationId xmlns:p14="http://schemas.microsoft.com/office/powerpoint/2010/main" val="3516367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DF676B9-1C58-44CE-9AC4-1C9A2BAD55AA}"/>
              </a:ext>
            </a:extLst>
          </p:cNvPr>
          <p:cNvSpPr>
            <a:spLocks noGrp="1"/>
          </p:cNvSpPr>
          <p:nvPr>
            <p:ph type="ctrTitle"/>
          </p:nvPr>
        </p:nvSpPr>
        <p:spPr>
          <a:xfrm>
            <a:off x="8153399" y="2316163"/>
            <a:ext cx="3890555" cy="2387600"/>
          </a:xfrm>
        </p:spPr>
        <p:txBody>
          <a:bodyPr>
            <a:noAutofit/>
          </a:bodyPr>
          <a:lstStyle/>
          <a:p>
            <a:br>
              <a:rPr lang="fr-FR" sz="4000" dirty="0">
                <a:latin typeface="Arial" panose="020B0604020202020204" pitchFamily="34" charset="0"/>
              </a:rPr>
            </a:br>
            <a:r>
              <a:rPr lang="fr-FR" sz="4000" b="1" cap="small" dirty="0">
                <a:latin typeface="Arial" panose="020B0604020202020204" pitchFamily="34" charset="0"/>
              </a:rPr>
              <a:t>L’égalité femmes-hommes dans les</a:t>
            </a:r>
            <a:r>
              <a:rPr lang="fr-FR" sz="4000" b="1" cap="small" dirty="0"/>
              <a:t> établissements</a:t>
            </a:r>
            <a:br>
              <a:rPr lang="fr-FR" sz="4000" b="1" cap="small" dirty="0"/>
            </a:br>
            <a:r>
              <a:rPr lang="fr-FR" sz="4000" b="1" cap="small" dirty="0"/>
              <a:t>publics</a:t>
            </a:r>
          </a:p>
        </p:txBody>
      </p:sp>
    </p:spTree>
    <p:extLst>
      <p:ext uri="{BB962C8B-B14F-4D97-AF65-F5344CB8AC3E}">
        <p14:creationId xmlns:p14="http://schemas.microsoft.com/office/powerpoint/2010/main" val="488158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cap="small" dirty="0"/>
              <a:t>Le personnel des établissements PUBLICS</a:t>
            </a:r>
          </a:p>
        </p:txBody>
      </p:sp>
      <p:sp>
        <p:nvSpPr>
          <p:cNvPr id="4" name="Espace réservé du numéro de diapositive 3"/>
          <p:cNvSpPr>
            <a:spLocks noGrp="1"/>
          </p:cNvSpPr>
          <p:nvPr>
            <p:ph type="sldNum" sz="quarter" idx="12"/>
          </p:nvPr>
        </p:nvSpPr>
        <p:spPr/>
        <p:txBody>
          <a:bodyPr/>
          <a:lstStyle/>
          <a:p>
            <a:r>
              <a:rPr lang="fr-FR" dirty="0"/>
              <a:t>22</a:t>
            </a:r>
          </a:p>
        </p:txBody>
      </p:sp>
      <p:sp>
        <p:nvSpPr>
          <p:cNvPr id="5" name="Titre 1"/>
          <p:cNvSpPr txBox="1">
            <a:spLocks/>
          </p:cNvSpPr>
          <p:nvPr/>
        </p:nvSpPr>
        <p:spPr>
          <a:xfrm>
            <a:off x="838200" y="14271"/>
            <a:ext cx="10515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dirty="0">
              <a:solidFill>
                <a:srgbClr val="123BD0"/>
              </a:solidFill>
            </a:endParaRPr>
          </a:p>
        </p:txBody>
      </p:sp>
      <p:pic>
        <p:nvPicPr>
          <p:cNvPr id="6" name="Picture 9"/>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880672" y="2213332"/>
            <a:ext cx="3204356" cy="2857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358652" y="1751667"/>
            <a:ext cx="1277167" cy="461665"/>
          </a:xfrm>
          <a:prstGeom prst="rect">
            <a:avLst/>
          </a:prstGeom>
          <a:noFill/>
        </p:spPr>
        <p:txBody>
          <a:bodyPr wrap="square" rtlCol="0">
            <a:spAutoFit/>
          </a:bodyPr>
          <a:lstStyle/>
          <a:p>
            <a:r>
              <a:rPr lang="fr-FR" sz="2400" b="1" dirty="0">
                <a:solidFill>
                  <a:srgbClr val="FF091E"/>
                </a:solidFill>
              </a:rPr>
              <a:t>46,6%</a:t>
            </a:r>
          </a:p>
        </p:txBody>
      </p:sp>
      <p:sp>
        <p:nvSpPr>
          <p:cNvPr id="8" name="ZoneTexte 7"/>
          <p:cNvSpPr txBox="1"/>
          <p:nvPr/>
        </p:nvSpPr>
        <p:spPr>
          <a:xfrm>
            <a:off x="2697963" y="1757290"/>
            <a:ext cx="1080121" cy="461665"/>
          </a:xfrm>
          <a:prstGeom prst="rect">
            <a:avLst/>
          </a:prstGeom>
          <a:noFill/>
        </p:spPr>
        <p:txBody>
          <a:bodyPr wrap="square" rtlCol="0">
            <a:spAutoFit/>
          </a:bodyPr>
          <a:lstStyle/>
          <a:p>
            <a:r>
              <a:rPr lang="fr-FR" sz="2400" b="1" dirty="0">
                <a:solidFill>
                  <a:srgbClr val="FF091E"/>
                </a:solidFill>
              </a:rPr>
              <a:t>53,4%</a:t>
            </a:r>
          </a:p>
        </p:txBody>
      </p:sp>
      <p:sp>
        <p:nvSpPr>
          <p:cNvPr id="9" name="ZoneTexte 8"/>
          <p:cNvSpPr txBox="1"/>
          <p:nvPr/>
        </p:nvSpPr>
        <p:spPr>
          <a:xfrm>
            <a:off x="1124549" y="5025021"/>
            <a:ext cx="2808312" cy="461665"/>
          </a:xfrm>
          <a:prstGeom prst="rect">
            <a:avLst/>
          </a:prstGeom>
          <a:noFill/>
        </p:spPr>
        <p:txBody>
          <a:bodyPr wrap="square" rtlCol="0" anchor="ctr">
            <a:spAutoFit/>
          </a:bodyPr>
          <a:lstStyle/>
          <a:p>
            <a:pPr algn="ctr"/>
            <a:r>
              <a:rPr lang="fr-FR" sz="2400" b="1" dirty="0">
                <a:solidFill>
                  <a:srgbClr val="FF091E"/>
                </a:solidFill>
              </a:rPr>
              <a:t>15 901 salariés</a:t>
            </a:r>
          </a:p>
        </p:txBody>
      </p:sp>
      <p:sp>
        <p:nvSpPr>
          <p:cNvPr id="12" name="ZoneTexte 11"/>
          <p:cNvSpPr txBox="1"/>
          <p:nvPr/>
        </p:nvSpPr>
        <p:spPr>
          <a:xfrm>
            <a:off x="4237195" y="1916832"/>
            <a:ext cx="7116605" cy="4524315"/>
          </a:xfrm>
          <a:prstGeom prst="rect">
            <a:avLst/>
          </a:prstGeom>
          <a:noFill/>
        </p:spPr>
        <p:txBody>
          <a:bodyPr wrap="square" rtlCol="0">
            <a:spAutoFit/>
          </a:bodyPr>
          <a:lstStyle/>
          <a:p>
            <a:pPr algn="just"/>
            <a:r>
              <a:rPr lang="fr-FR" sz="2200" dirty="0"/>
              <a:t>La part des femmes dans le personnel des établissements publics varie entre </a:t>
            </a:r>
            <a:r>
              <a:rPr lang="fr-FR" sz="2800" b="1" dirty="0">
                <a:solidFill>
                  <a:srgbClr val="FF091E"/>
                </a:solidFill>
              </a:rPr>
              <a:t>31,6%</a:t>
            </a:r>
            <a:r>
              <a:rPr lang="fr-FR" sz="2200" dirty="0"/>
              <a:t> et </a:t>
            </a:r>
            <a:r>
              <a:rPr lang="fr-FR" sz="2800" b="1" dirty="0">
                <a:solidFill>
                  <a:srgbClr val="FF091E"/>
                </a:solidFill>
              </a:rPr>
              <a:t>73,8%</a:t>
            </a:r>
            <a:r>
              <a:rPr lang="fr-FR" sz="2200" dirty="0"/>
              <a:t>.</a:t>
            </a:r>
          </a:p>
          <a:p>
            <a:pPr algn="just"/>
            <a:endParaRPr lang="fr-FR" sz="2200" dirty="0"/>
          </a:p>
          <a:p>
            <a:pPr algn="just"/>
            <a:endParaRPr lang="fr-FR" sz="2200" dirty="0"/>
          </a:p>
          <a:p>
            <a:pPr algn="just"/>
            <a:r>
              <a:rPr lang="fr-FR" sz="2800" b="1" dirty="0">
                <a:solidFill>
                  <a:srgbClr val="FF091E"/>
                </a:solidFill>
              </a:rPr>
              <a:t>68,2%</a:t>
            </a:r>
            <a:r>
              <a:rPr lang="fr-FR" sz="2200" dirty="0"/>
              <a:t> des établissements publics sont mixtes c’est-à-dire que la répartition femmes hommes dans le personnel se situe entre 40% et 60%.</a:t>
            </a:r>
          </a:p>
          <a:p>
            <a:pPr algn="just"/>
            <a:endParaRPr lang="fr-FR" sz="2200" dirty="0"/>
          </a:p>
          <a:p>
            <a:pPr algn="just"/>
            <a:r>
              <a:rPr lang="fr-FR" sz="2200" dirty="0"/>
              <a:t>Les recrutements sont composés à </a:t>
            </a:r>
            <a:r>
              <a:rPr lang="fr-FR" sz="2800" b="1" dirty="0">
                <a:solidFill>
                  <a:srgbClr val="FF091E"/>
                </a:solidFill>
              </a:rPr>
              <a:t>54,5%</a:t>
            </a:r>
            <a:r>
              <a:rPr lang="fr-FR" sz="2200" dirty="0"/>
              <a:t> de femmes et </a:t>
            </a:r>
            <a:r>
              <a:rPr lang="fr-FR" sz="2800" b="1" dirty="0">
                <a:solidFill>
                  <a:srgbClr val="FF091E"/>
                </a:solidFill>
              </a:rPr>
              <a:t>45,5%</a:t>
            </a:r>
            <a:r>
              <a:rPr lang="fr-FR" sz="2200" dirty="0"/>
              <a:t> d’hommes.</a:t>
            </a:r>
          </a:p>
          <a:p>
            <a:pPr algn="just"/>
            <a:endParaRPr lang="fr-FR" sz="2200" dirty="0"/>
          </a:p>
          <a:p>
            <a:pPr algn="just"/>
            <a:endParaRPr lang="fr-FR" sz="2200" dirty="0"/>
          </a:p>
        </p:txBody>
      </p:sp>
      <p:cxnSp>
        <p:nvCxnSpPr>
          <p:cNvPr id="15" name="Connecteur droit 14"/>
          <p:cNvCxnSpPr/>
          <p:nvPr/>
        </p:nvCxnSpPr>
        <p:spPr>
          <a:xfrm>
            <a:off x="4085028" y="1757290"/>
            <a:ext cx="0" cy="4012106"/>
          </a:xfrm>
          <a:prstGeom prst="line">
            <a:avLst/>
          </a:prstGeom>
          <a:ln>
            <a:solidFill>
              <a:srgbClr val="123BD0"/>
            </a:solidFill>
          </a:ln>
        </p:spPr>
        <p:style>
          <a:lnRef idx="3">
            <a:schemeClr val="accent1"/>
          </a:lnRef>
          <a:fillRef idx="0">
            <a:schemeClr val="accent1"/>
          </a:fillRef>
          <a:effectRef idx="2">
            <a:schemeClr val="accent1"/>
          </a:effectRef>
          <a:fontRef idx="minor">
            <a:schemeClr val="tx1"/>
          </a:fontRef>
        </p:style>
      </p:cxnSp>
      <p:sp>
        <p:nvSpPr>
          <p:cNvPr id="16" name="ZoneTexte 15"/>
          <p:cNvSpPr txBox="1"/>
          <p:nvPr/>
        </p:nvSpPr>
        <p:spPr>
          <a:xfrm>
            <a:off x="1573749" y="3198050"/>
            <a:ext cx="648072" cy="646331"/>
          </a:xfrm>
          <a:prstGeom prst="rect">
            <a:avLst/>
          </a:prstGeom>
          <a:noFill/>
        </p:spPr>
        <p:txBody>
          <a:bodyPr wrap="square" rtlCol="0">
            <a:spAutoFit/>
          </a:bodyPr>
          <a:lstStyle/>
          <a:p>
            <a:pPr algn="ctr"/>
            <a:r>
              <a:rPr lang="fr-FR" b="1" dirty="0">
                <a:effectLst>
                  <a:outerShdw blurRad="38100" dist="38100" dir="2700000" algn="tl">
                    <a:srgbClr val="000000">
                      <a:alpha val="43137"/>
                    </a:srgbClr>
                  </a:outerShdw>
                </a:effectLst>
              </a:rPr>
              <a:t>45 ans</a:t>
            </a:r>
          </a:p>
        </p:txBody>
      </p:sp>
      <p:sp>
        <p:nvSpPr>
          <p:cNvPr id="17" name="ZoneTexte 16"/>
          <p:cNvSpPr txBox="1"/>
          <p:nvPr/>
        </p:nvSpPr>
        <p:spPr>
          <a:xfrm>
            <a:off x="2814622" y="3184328"/>
            <a:ext cx="648072" cy="646331"/>
          </a:xfrm>
          <a:prstGeom prst="rect">
            <a:avLst/>
          </a:prstGeom>
          <a:noFill/>
        </p:spPr>
        <p:txBody>
          <a:bodyPr wrap="square" rtlCol="0">
            <a:spAutoFit/>
          </a:bodyPr>
          <a:lstStyle/>
          <a:p>
            <a:pPr algn="ctr"/>
            <a:r>
              <a:rPr lang="fr-FR" b="1" dirty="0">
                <a:effectLst>
                  <a:outerShdw blurRad="38100" dist="38100" dir="2700000" algn="tl">
                    <a:srgbClr val="000000">
                      <a:alpha val="43137"/>
                    </a:srgbClr>
                  </a:outerShdw>
                </a:effectLst>
              </a:rPr>
              <a:t>46 ans</a:t>
            </a:r>
          </a:p>
        </p:txBody>
      </p:sp>
    </p:spTree>
    <p:extLst>
      <p:ext uri="{BB962C8B-B14F-4D97-AF65-F5344CB8AC3E}">
        <p14:creationId xmlns:p14="http://schemas.microsoft.com/office/powerpoint/2010/main" val="2144629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1597809" y="1845861"/>
            <a:ext cx="8892988" cy="3976262"/>
            <a:chOff x="179512" y="2281309"/>
            <a:chExt cx="8787284" cy="3904073"/>
          </a:xfrm>
        </p:grpSpPr>
        <p:pic>
          <p:nvPicPr>
            <p:cNvPr id="5129"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179512" y="2571963"/>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 name="Groupe 25"/>
            <p:cNvGrpSpPr/>
            <p:nvPr/>
          </p:nvGrpSpPr>
          <p:grpSpPr>
            <a:xfrm>
              <a:off x="2431398" y="2602236"/>
              <a:ext cx="2177609" cy="1906884"/>
              <a:chOff x="5706759" y="3779554"/>
              <a:chExt cx="2418834" cy="2284391"/>
            </a:xfrm>
          </p:grpSpPr>
          <p:pic>
            <p:nvPicPr>
              <p:cNvPr id="27"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5706759" y="3779554"/>
                <a:ext cx="2418834" cy="2284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ZoneTexte 27"/>
              <p:cNvSpPr txBox="1"/>
              <p:nvPr/>
            </p:nvSpPr>
            <p:spPr>
              <a:xfrm>
                <a:off x="6156176" y="4581126"/>
                <a:ext cx="504056" cy="543020"/>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45 ans</a:t>
                </a:r>
              </a:p>
            </p:txBody>
          </p:sp>
          <p:sp>
            <p:nvSpPr>
              <p:cNvPr id="29" name="ZoneTexte 28"/>
              <p:cNvSpPr txBox="1"/>
              <p:nvPr/>
            </p:nvSpPr>
            <p:spPr>
              <a:xfrm>
                <a:off x="7164288" y="4581126"/>
                <a:ext cx="504056" cy="543020"/>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45ans</a:t>
                </a:r>
              </a:p>
            </p:txBody>
          </p:sp>
        </p:grpSp>
        <p:grpSp>
          <p:nvGrpSpPr>
            <p:cNvPr id="33" name="Groupe 32"/>
            <p:cNvGrpSpPr/>
            <p:nvPr/>
          </p:nvGrpSpPr>
          <p:grpSpPr>
            <a:xfrm>
              <a:off x="4611578" y="2602236"/>
              <a:ext cx="2177609" cy="1906884"/>
              <a:chOff x="5706759" y="3779554"/>
              <a:chExt cx="2418834" cy="2284391"/>
            </a:xfrm>
          </p:grpSpPr>
          <p:pic>
            <p:nvPicPr>
              <p:cNvPr id="34"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5706759" y="3779554"/>
                <a:ext cx="2418834" cy="2284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ZoneTexte 35"/>
              <p:cNvSpPr txBox="1"/>
              <p:nvPr/>
            </p:nvSpPr>
            <p:spPr>
              <a:xfrm>
                <a:off x="6156176" y="4581126"/>
                <a:ext cx="504056" cy="543020"/>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45 ans</a:t>
                </a:r>
              </a:p>
            </p:txBody>
          </p:sp>
          <p:sp>
            <p:nvSpPr>
              <p:cNvPr id="39" name="ZoneTexte 38"/>
              <p:cNvSpPr txBox="1"/>
              <p:nvPr/>
            </p:nvSpPr>
            <p:spPr>
              <a:xfrm>
                <a:off x="7164288" y="4581126"/>
                <a:ext cx="504056" cy="543020"/>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45 ans</a:t>
                </a:r>
              </a:p>
            </p:txBody>
          </p:sp>
        </p:grpSp>
        <p:grpSp>
          <p:nvGrpSpPr>
            <p:cNvPr id="43" name="Groupe 42"/>
            <p:cNvGrpSpPr/>
            <p:nvPr/>
          </p:nvGrpSpPr>
          <p:grpSpPr>
            <a:xfrm>
              <a:off x="6789187" y="2602236"/>
              <a:ext cx="2177609" cy="1906884"/>
              <a:chOff x="5706759" y="3779554"/>
              <a:chExt cx="2418834" cy="2284391"/>
            </a:xfrm>
          </p:grpSpPr>
          <p:pic>
            <p:nvPicPr>
              <p:cNvPr id="44"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5706759" y="3779554"/>
                <a:ext cx="2418834" cy="2284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ZoneTexte 44"/>
              <p:cNvSpPr txBox="1"/>
              <p:nvPr/>
            </p:nvSpPr>
            <p:spPr>
              <a:xfrm>
                <a:off x="6156176" y="4581126"/>
                <a:ext cx="504056" cy="543020"/>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47</a:t>
                </a:r>
              </a:p>
              <a:p>
                <a:pPr algn="ctr"/>
                <a:r>
                  <a:rPr lang="fr-FR" sz="1200" b="1" dirty="0">
                    <a:effectLst>
                      <a:outerShdw blurRad="38100" dist="38100" dir="2700000" algn="tl">
                        <a:srgbClr val="000000">
                          <a:alpha val="43137"/>
                        </a:srgbClr>
                      </a:outerShdw>
                    </a:effectLst>
                  </a:rPr>
                  <a:t>ans</a:t>
                </a:r>
              </a:p>
            </p:txBody>
          </p:sp>
          <p:sp>
            <p:nvSpPr>
              <p:cNvPr id="46" name="ZoneTexte 45"/>
              <p:cNvSpPr txBox="1"/>
              <p:nvPr/>
            </p:nvSpPr>
            <p:spPr>
              <a:xfrm>
                <a:off x="7164288" y="4581126"/>
                <a:ext cx="504056" cy="543020"/>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46 ans</a:t>
                </a:r>
              </a:p>
            </p:txBody>
          </p:sp>
        </p:grpSp>
        <p:cxnSp>
          <p:nvCxnSpPr>
            <p:cNvPr id="66" name="Connecteur droit 65"/>
            <p:cNvCxnSpPr/>
            <p:nvPr/>
          </p:nvCxnSpPr>
          <p:spPr>
            <a:xfrm flipV="1">
              <a:off x="2411760" y="2281309"/>
              <a:ext cx="0" cy="3904073"/>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8" name="Connecteur droit 67"/>
            <p:cNvCxnSpPr/>
            <p:nvPr/>
          </p:nvCxnSpPr>
          <p:spPr>
            <a:xfrm flipV="1">
              <a:off x="4653081" y="2311582"/>
              <a:ext cx="27318" cy="387380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9" name="Connecteur droit 68"/>
            <p:cNvCxnSpPr/>
            <p:nvPr/>
          </p:nvCxnSpPr>
          <p:spPr>
            <a:xfrm flipH="1" flipV="1">
              <a:off x="6789187" y="2311582"/>
              <a:ext cx="15061" cy="387380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51" name="Rectangle à coins arrondis 50"/>
          <p:cNvSpPr/>
          <p:nvPr/>
        </p:nvSpPr>
        <p:spPr>
          <a:xfrm>
            <a:off x="1784205" y="1320690"/>
            <a:ext cx="2016223" cy="792088"/>
          </a:xfrm>
          <a:prstGeom prst="roundRect">
            <a:avLst/>
          </a:prstGeom>
          <a:solidFill>
            <a:srgbClr val="FF091E"/>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b="1" dirty="0"/>
              <a:t>Catégorie A</a:t>
            </a:r>
          </a:p>
          <a:p>
            <a:pPr algn="ctr"/>
            <a:r>
              <a:rPr lang="fr-FR" b="1" dirty="0"/>
              <a:t>Enseignants</a:t>
            </a:r>
          </a:p>
        </p:txBody>
      </p:sp>
      <p:sp>
        <p:nvSpPr>
          <p:cNvPr id="62" name="Rectangle à coins arrondis 61"/>
          <p:cNvSpPr/>
          <p:nvPr/>
        </p:nvSpPr>
        <p:spPr>
          <a:xfrm>
            <a:off x="4036090" y="1347271"/>
            <a:ext cx="2016223" cy="792088"/>
          </a:xfrm>
          <a:prstGeom prst="roundRect">
            <a:avLst/>
          </a:prstGeom>
          <a:solidFill>
            <a:srgbClr val="FF091E"/>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b="1" dirty="0"/>
              <a:t>Catégorie A administratifs</a:t>
            </a:r>
          </a:p>
        </p:txBody>
      </p:sp>
      <p:sp>
        <p:nvSpPr>
          <p:cNvPr id="63" name="Rectangle à coins arrondis 62"/>
          <p:cNvSpPr/>
          <p:nvPr/>
        </p:nvSpPr>
        <p:spPr>
          <a:xfrm>
            <a:off x="6245446" y="1362584"/>
            <a:ext cx="2016223" cy="792088"/>
          </a:xfrm>
          <a:prstGeom prst="roundRect">
            <a:avLst/>
          </a:prstGeom>
          <a:solidFill>
            <a:srgbClr val="003CC8"/>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Catégorie B</a:t>
            </a:r>
          </a:p>
        </p:txBody>
      </p:sp>
      <p:sp>
        <p:nvSpPr>
          <p:cNvPr id="64" name="Rectangle à coins arrondis 63"/>
          <p:cNvSpPr/>
          <p:nvPr/>
        </p:nvSpPr>
        <p:spPr>
          <a:xfrm>
            <a:off x="8474574" y="1387109"/>
            <a:ext cx="2016223" cy="792088"/>
          </a:xfrm>
          <a:prstGeom prst="roundRect">
            <a:avLst/>
          </a:prstGeom>
          <a:solidFill>
            <a:srgbClr val="FFE30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a:solidFill>
                  <a:schemeClr val="tx1"/>
                </a:solidFill>
              </a:rPr>
              <a:t>Catégorie</a:t>
            </a:r>
            <a:r>
              <a:rPr lang="fr-FR" b="1" dirty="0"/>
              <a:t> </a:t>
            </a:r>
            <a:r>
              <a:rPr lang="fr-FR" b="1" dirty="0">
                <a:solidFill>
                  <a:schemeClr val="tx1"/>
                </a:solidFill>
              </a:rPr>
              <a:t>C</a:t>
            </a:r>
          </a:p>
        </p:txBody>
      </p:sp>
      <p:sp>
        <p:nvSpPr>
          <p:cNvPr id="65" name="ZoneTexte 64"/>
          <p:cNvSpPr txBox="1"/>
          <p:nvPr/>
        </p:nvSpPr>
        <p:spPr>
          <a:xfrm>
            <a:off x="1564056" y="4453481"/>
            <a:ext cx="1008112" cy="338554"/>
          </a:xfrm>
          <a:prstGeom prst="rect">
            <a:avLst/>
          </a:prstGeom>
          <a:noFill/>
        </p:spPr>
        <p:txBody>
          <a:bodyPr wrap="square" rtlCol="0">
            <a:spAutoFit/>
          </a:bodyPr>
          <a:lstStyle/>
          <a:p>
            <a:r>
              <a:rPr lang="fr-FR" sz="1600" dirty="0">
                <a:solidFill>
                  <a:schemeClr val="bg1">
                    <a:lumMod val="50000"/>
                  </a:schemeClr>
                </a:solidFill>
                <a:effectLst>
                  <a:outerShdw blurRad="38100" dist="38100" dir="2700000" algn="tl">
                    <a:srgbClr val="000000">
                      <a:alpha val="43137"/>
                    </a:srgbClr>
                  </a:outerShdw>
                </a:effectLst>
              </a:rPr>
              <a:t>53,4 k€</a:t>
            </a:r>
          </a:p>
        </p:txBody>
      </p:sp>
      <p:sp>
        <p:nvSpPr>
          <p:cNvPr id="67" name="ZoneTexte 66"/>
          <p:cNvSpPr txBox="1"/>
          <p:nvPr/>
        </p:nvSpPr>
        <p:spPr>
          <a:xfrm>
            <a:off x="2943148" y="4474024"/>
            <a:ext cx="1008112" cy="338554"/>
          </a:xfrm>
          <a:prstGeom prst="rect">
            <a:avLst/>
          </a:prstGeom>
          <a:noFill/>
        </p:spPr>
        <p:txBody>
          <a:bodyPr wrap="square" rtlCol="0">
            <a:spAutoFit/>
          </a:bodyPr>
          <a:lstStyle/>
          <a:p>
            <a:r>
              <a:rPr lang="fr-FR" sz="1600" dirty="0">
                <a:solidFill>
                  <a:schemeClr val="tx1">
                    <a:lumMod val="50000"/>
                    <a:lumOff val="50000"/>
                  </a:schemeClr>
                </a:solidFill>
                <a:effectLst>
                  <a:outerShdw blurRad="38100" dist="38100" dir="2700000" algn="tl">
                    <a:srgbClr val="000000">
                      <a:alpha val="43137"/>
                    </a:srgbClr>
                  </a:outerShdw>
                </a:effectLst>
              </a:rPr>
              <a:t>58,5 k€</a:t>
            </a:r>
          </a:p>
        </p:txBody>
      </p:sp>
      <p:pic>
        <p:nvPicPr>
          <p:cNvPr id="70"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1671" y="3990389"/>
            <a:ext cx="835038" cy="83503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1909073" y="4937924"/>
            <a:ext cx="2185923" cy="369332"/>
          </a:xfrm>
          <a:prstGeom prst="rect">
            <a:avLst/>
          </a:prstGeom>
          <a:noFill/>
        </p:spPr>
        <p:txBody>
          <a:bodyPr wrap="square" rtlCol="0">
            <a:spAutoFit/>
          </a:bodyPr>
          <a:lstStyle/>
          <a:p>
            <a:r>
              <a:rPr lang="fr-FR" b="1" dirty="0"/>
              <a:t>91%	100%</a:t>
            </a:r>
          </a:p>
        </p:txBody>
      </p:sp>
      <p:sp>
        <p:nvSpPr>
          <p:cNvPr id="72" name="ZoneTexte 71"/>
          <p:cNvSpPr txBox="1"/>
          <p:nvPr/>
        </p:nvSpPr>
        <p:spPr>
          <a:xfrm>
            <a:off x="2070153" y="2221706"/>
            <a:ext cx="1808943" cy="338554"/>
          </a:xfrm>
          <a:prstGeom prst="rect">
            <a:avLst/>
          </a:prstGeom>
          <a:noFill/>
        </p:spPr>
        <p:txBody>
          <a:bodyPr wrap="square" rtlCol="0">
            <a:spAutoFit/>
          </a:bodyPr>
          <a:lstStyle/>
          <a:p>
            <a:r>
              <a:rPr lang="fr-FR" sz="1600" b="1" dirty="0"/>
              <a:t>35%       65%</a:t>
            </a:r>
          </a:p>
        </p:txBody>
      </p:sp>
      <p:sp>
        <p:nvSpPr>
          <p:cNvPr id="73" name="ZoneTexte 72"/>
          <p:cNvSpPr txBox="1"/>
          <p:nvPr/>
        </p:nvSpPr>
        <p:spPr>
          <a:xfrm>
            <a:off x="4384070" y="2250721"/>
            <a:ext cx="1743110" cy="338554"/>
          </a:xfrm>
          <a:prstGeom prst="rect">
            <a:avLst/>
          </a:prstGeom>
          <a:noFill/>
        </p:spPr>
        <p:txBody>
          <a:bodyPr wrap="square" rtlCol="0">
            <a:spAutoFit/>
          </a:bodyPr>
          <a:lstStyle/>
          <a:p>
            <a:r>
              <a:rPr lang="fr-FR" sz="1600" b="1" dirty="0"/>
              <a:t>51%       49%</a:t>
            </a:r>
          </a:p>
        </p:txBody>
      </p:sp>
      <p:sp>
        <p:nvSpPr>
          <p:cNvPr id="76" name="ZoneTexte 75"/>
          <p:cNvSpPr txBox="1"/>
          <p:nvPr/>
        </p:nvSpPr>
        <p:spPr>
          <a:xfrm>
            <a:off x="6545227" y="2290514"/>
            <a:ext cx="1819086" cy="338554"/>
          </a:xfrm>
          <a:prstGeom prst="rect">
            <a:avLst/>
          </a:prstGeom>
          <a:noFill/>
        </p:spPr>
        <p:txBody>
          <a:bodyPr wrap="square" rtlCol="0">
            <a:spAutoFit/>
          </a:bodyPr>
          <a:lstStyle/>
          <a:p>
            <a:r>
              <a:rPr lang="fr-FR" sz="1600" b="1" dirty="0"/>
              <a:t>63%       37%</a:t>
            </a:r>
          </a:p>
        </p:txBody>
      </p:sp>
      <p:sp>
        <p:nvSpPr>
          <p:cNvPr id="77" name="ZoneTexte 76"/>
          <p:cNvSpPr txBox="1"/>
          <p:nvPr/>
        </p:nvSpPr>
        <p:spPr>
          <a:xfrm>
            <a:off x="8746225" y="2289548"/>
            <a:ext cx="1783081" cy="338554"/>
          </a:xfrm>
          <a:prstGeom prst="rect">
            <a:avLst/>
          </a:prstGeom>
          <a:noFill/>
        </p:spPr>
        <p:txBody>
          <a:bodyPr wrap="square" rtlCol="0">
            <a:spAutoFit/>
          </a:bodyPr>
          <a:lstStyle/>
          <a:p>
            <a:r>
              <a:rPr lang="fr-FR" sz="1600" b="1" dirty="0"/>
              <a:t>63%       37%</a:t>
            </a:r>
          </a:p>
        </p:txBody>
      </p:sp>
      <p:sp>
        <p:nvSpPr>
          <p:cNvPr id="3" name="ZoneTexte 2"/>
          <p:cNvSpPr txBox="1"/>
          <p:nvPr/>
        </p:nvSpPr>
        <p:spPr>
          <a:xfrm>
            <a:off x="1287427" y="5385573"/>
            <a:ext cx="10515599" cy="738664"/>
          </a:xfrm>
          <a:prstGeom prst="rect">
            <a:avLst/>
          </a:prstGeom>
          <a:noFill/>
        </p:spPr>
        <p:txBody>
          <a:bodyPr wrap="square" rtlCol="0">
            <a:spAutoFit/>
          </a:bodyPr>
          <a:lstStyle/>
          <a:p>
            <a:r>
              <a:rPr lang="fr-FR" sz="1400" i="1" dirty="0">
                <a:solidFill>
                  <a:schemeClr val="bg1">
                    <a:lumMod val="50000"/>
                  </a:schemeClr>
                </a:solidFill>
              </a:rPr>
              <a:t>          2019 – 91% - 100%	2019 – 86% - 100%	       2019 – 93% - 100%               2019 – 101% - 100% </a:t>
            </a:r>
          </a:p>
          <a:p>
            <a:r>
              <a:rPr lang="fr-FR" sz="1400" i="1" dirty="0">
                <a:solidFill>
                  <a:schemeClr val="bg1">
                    <a:lumMod val="50000"/>
                  </a:schemeClr>
                </a:solidFill>
              </a:rPr>
              <a:t>          2018 – 88% - 100%	2018 – 90% - 100%	       2018 – 96% - 100%               2018 – 94% - 100%          </a:t>
            </a:r>
          </a:p>
          <a:p>
            <a:r>
              <a:rPr lang="fr-FR" sz="1400" i="1" dirty="0">
                <a:solidFill>
                  <a:schemeClr val="bg1">
                    <a:lumMod val="50000"/>
                  </a:schemeClr>
                </a:solidFill>
              </a:rPr>
              <a:t>          2017 – 91% - 100%	2017 – 84% - 100%	       2017 – 93% - 100%               2017 – 95% - 100%</a:t>
            </a:r>
          </a:p>
        </p:txBody>
      </p:sp>
      <p:sp>
        <p:nvSpPr>
          <p:cNvPr id="84" name="ZoneTexte 83"/>
          <p:cNvSpPr txBox="1"/>
          <p:nvPr/>
        </p:nvSpPr>
        <p:spPr>
          <a:xfrm>
            <a:off x="3928480" y="4456188"/>
            <a:ext cx="1008112" cy="338554"/>
          </a:xfrm>
          <a:prstGeom prst="rect">
            <a:avLst/>
          </a:prstGeom>
          <a:noFill/>
        </p:spPr>
        <p:txBody>
          <a:bodyPr wrap="square" rtlCol="0">
            <a:spAutoFit/>
          </a:bodyPr>
          <a:lstStyle/>
          <a:p>
            <a:r>
              <a:rPr lang="fr-FR" sz="1600" dirty="0">
                <a:solidFill>
                  <a:schemeClr val="bg1">
                    <a:lumMod val="50000"/>
                  </a:schemeClr>
                </a:solidFill>
                <a:effectLst>
                  <a:outerShdw blurRad="38100" dist="38100" dir="2700000" algn="tl">
                    <a:srgbClr val="000000">
                      <a:alpha val="43137"/>
                    </a:srgbClr>
                  </a:outerShdw>
                </a:effectLst>
              </a:rPr>
              <a:t>41,8 k€</a:t>
            </a:r>
          </a:p>
        </p:txBody>
      </p:sp>
      <p:sp>
        <p:nvSpPr>
          <p:cNvPr id="85" name="ZoneTexte 84"/>
          <p:cNvSpPr txBox="1"/>
          <p:nvPr/>
        </p:nvSpPr>
        <p:spPr>
          <a:xfrm>
            <a:off x="5233928" y="4453137"/>
            <a:ext cx="1008112" cy="338554"/>
          </a:xfrm>
          <a:prstGeom prst="rect">
            <a:avLst/>
          </a:prstGeom>
          <a:noFill/>
        </p:spPr>
        <p:txBody>
          <a:bodyPr wrap="square" rtlCol="0">
            <a:spAutoFit/>
          </a:bodyPr>
          <a:lstStyle/>
          <a:p>
            <a:r>
              <a:rPr lang="fr-FR" sz="1600" dirty="0">
                <a:solidFill>
                  <a:schemeClr val="tx1">
                    <a:lumMod val="50000"/>
                    <a:lumOff val="50000"/>
                  </a:schemeClr>
                </a:solidFill>
                <a:effectLst>
                  <a:outerShdw blurRad="38100" dist="38100" dir="2700000" algn="tl">
                    <a:srgbClr val="000000">
                      <a:alpha val="43137"/>
                    </a:srgbClr>
                  </a:outerShdw>
                </a:effectLst>
              </a:rPr>
              <a:t>46,6 k€</a:t>
            </a:r>
          </a:p>
        </p:txBody>
      </p:sp>
      <p:pic>
        <p:nvPicPr>
          <p:cNvPr id="86"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2930" y="4011464"/>
            <a:ext cx="835038" cy="835038"/>
          </a:xfrm>
          <a:prstGeom prst="rect">
            <a:avLst/>
          </a:prstGeom>
          <a:noFill/>
          <a:extLst>
            <a:ext uri="{909E8E84-426E-40DD-AFC4-6F175D3DCCD1}">
              <a14:hiddenFill xmlns:a14="http://schemas.microsoft.com/office/drawing/2010/main">
                <a:solidFill>
                  <a:srgbClr val="FFFFFF"/>
                </a:solidFill>
              </a14:hiddenFill>
            </a:ext>
          </a:extLst>
        </p:spPr>
      </p:pic>
      <p:sp>
        <p:nvSpPr>
          <p:cNvPr id="87" name="ZoneTexte 86"/>
          <p:cNvSpPr txBox="1"/>
          <p:nvPr/>
        </p:nvSpPr>
        <p:spPr>
          <a:xfrm>
            <a:off x="4230776" y="4934276"/>
            <a:ext cx="1833613" cy="369332"/>
          </a:xfrm>
          <a:prstGeom prst="rect">
            <a:avLst/>
          </a:prstGeom>
          <a:noFill/>
        </p:spPr>
        <p:txBody>
          <a:bodyPr wrap="square" rtlCol="0">
            <a:spAutoFit/>
          </a:bodyPr>
          <a:lstStyle/>
          <a:p>
            <a:r>
              <a:rPr lang="fr-FR" b="1" dirty="0"/>
              <a:t>90%	100%</a:t>
            </a:r>
          </a:p>
        </p:txBody>
      </p:sp>
      <p:sp>
        <p:nvSpPr>
          <p:cNvPr id="89" name="ZoneTexte 88"/>
          <p:cNvSpPr txBox="1"/>
          <p:nvPr/>
        </p:nvSpPr>
        <p:spPr>
          <a:xfrm>
            <a:off x="6139822" y="4445189"/>
            <a:ext cx="1008112" cy="338554"/>
          </a:xfrm>
          <a:prstGeom prst="rect">
            <a:avLst/>
          </a:prstGeom>
          <a:noFill/>
        </p:spPr>
        <p:txBody>
          <a:bodyPr wrap="square" rtlCol="0">
            <a:spAutoFit/>
          </a:bodyPr>
          <a:lstStyle/>
          <a:p>
            <a:r>
              <a:rPr lang="fr-FR" sz="1600" dirty="0">
                <a:solidFill>
                  <a:schemeClr val="bg1">
                    <a:lumMod val="50000"/>
                  </a:schemeClr>
                </a:solidFill>
                <a:effectLst>
                  <a:outerShdw blurRad="38100" dist="38100" dir="2700000" algn="tl">
                    <a:srgbClr val="000000">
                      <a:alpha val="43137"/>
                    </a:srgbClr>
                  </a:outerShdw>
                </a:effectLst>
              </a:rPr>
              <a:t>30,8 k€</a:t>
            </a:r>
          </a:p>
        </p:txBody>
      </p:sp>
      <p:sp>
        <p:nvSpPr>
          <p:cNvPr id="90" name="ZoneTexte 89"/>
          <p:cNvSpPr txBox="1"/>
          <p:nvPr/>
        </p:nvSpPr>
        <p:spPr>
          <a:xfrm>
            <a:off x="7411146" y="4446441"/>
            <a:ext cx="1008112" cy="338554"/>
          </a:xfrm>
          <a:prstGeom prst="rect">
            <a:avLst/>
          </a:prstGeom>
          <a:noFill/>
        </p:spPr>
        <p:txBody>
          <a:bodyPr wrap="square" rtlCol="0">
            <a:spAutoFit/>
          </a:bodyPr>
          <a:lstStyle/>
          <a:p>
            <a:r>
              <a:rPr lang="fr-FR" sz="1600" dirty="0">
                <a:solidFill>
                  <a:schemeClr val="tx1">
                    <a:lumMod val="50000"/>
                    <a:lumOff val="50000"/>
                  </a:schemeClr>
                </a:solidFill>
                <a:effectLst>
                  <a:outerShdw blurRad="38100" dist="38100" dir="2700000" algn="tl">
                    <a:srgbClr val="000000">
                      <a:alpha val="43137"/>
                    </a:srgbClr>
                  </a:outerShdw>
                </a:effectLst>
              </a:rPr>
              <a:t>32,4 k€</a:t>
            </a:r>
          </a:p>
        </p:txBody>
      </p:sp>
      <p:pic>
        <p:nvPicPr>
          <p:cNvPr id="9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753" y="4038669"/>
            <a:ext cx="835038" cy="835038"/>
          </a:xfrm>
          <a:prstGeom prst="rect">
            <a:avLst/>
          </a:prstGeom>
          <a:noFill/>
          <a:extLst>
            <a:ext uri="{909E8E84-426E-40DD-AFC4-6F175D3DCCD1}">
              <a14:hiddenFill xmlns:a14="http://schemas.microsoft.com/office/drawing/2010/main">
                <a:solidFill>
                  <a:srgbClr val="FFFFFF"/>
                </a:solidFill>
              </a14:hiddenFill>
            </a:ext>
          </a:extLst>
        </p:spPr>
      </p:pic>
      <p:sp>
        <p:nvSpPr>
          <p:cNvPr id="92" name="ZoneTexte 91"/>
          <p:cNvSpPr txBox="1"/>
          <p:nvPr/>
        </p:nvSpPr>
        <p:spPr>
          <a:xfrm>
            <a:off x="6393835" y="4931897"/>
            <a:ext cx="1944584" cy="369332"/>
          </a:xfrm>
          <a:prstGeom prst="rect">
            <a:avLst/>
          </a:prstGeom>
          <a:noFill/>
        </p:spPr>
        <p:txBody>
          <a:bodyPr wrap="square" rtlCol="0">
            <a:spAutoFit/>
          </a:bodyPr>
          <a:lstStyle/>
          <a:p>
            <a:r>
              <a:rPr lang="fr-FR" b="1" dirty="0"/>
              <a:t>95%	100%</a:t>
            </a:r>
          </a:p>
        </p:txBody>
      </p:sp>
      <p:sp>
        <p:nvSpPr>
          <p:cNvPr id="94" name="ZoneTexte 93"/>
          <p:cNvSpPr txBox="1"/>
          <p:nvPr/>
        </p:nvSpPr>
        <p:spPr>
          <a:xfrm>
            <a:off x="8328558" y="4445189"/>
            <a:ext cx="1008112" cy="338554"/>
          </a:xfrm>
          <a:prstGeom prst="rect">
            <a:avLst/>
          </a:prstGeom>
          <a:noFill/>
        </p:spPr>
        <p:txBody>
          <a:bodyPr wrap="square" rtlCol="0">
            <a:spAutoFit/>
          </a:bodyPr>
          <a:lstStyle/>
          <a:p>
            <a:r>
              <a:rPr lang="fr-FR" sz="1600" dirty="0">
                <a:solidFill>
                  <a:schemeClr val="bg1">
                    <a:lumMod val="50000"/>
                  </a:schemeClr>
                </a:solidFill>
                <a:effectLst>
                  <a:outerShdw blurRad="38100" dist="38100" dir="2700000" algn="tl">
                    <a:srgbClr val="000000">
                      <a:alpha val="43137"/>
                    </a:srgbClr>
                  </a:outerShdw>
                </a:effectLst>
              </a:rPr>
              <a:t>25,6 k€</a:t>
            </a:r>
          </a:p>
        </p:txBody>
      </p:sp>
      <p:sp>
        <p:nvSpPr>
          <p:cNvPr id="95" name="ZoneTexte 94"/>
          <p:cNvSpPr txBox="1"/>
          <p:nvPr/>
        </p:nvSpPr>
        <p:spPr>
          <a:xfrm>
            <a:off x="9575989" y="4412758"/>
            <a:ext cx="1008112" cy="338554"/>
          </a:xfrm>
          <a:prstGeom prst="rect">
            <a:avLst/>
          </a:prstGeom>
          <a:noFill/>
        </p:spPr>
        <p:txBody>
          <a:bodyPr wrap="square" rtlCol="0">
            <a:spAutoFit/>
          </a:bodyPr>
          <a:lstStyle/>
          <a:p>
            <a:r>
              <a:rPr lang="fr-FR" sz="1600" dirty="0">
                <a:solidFill>
                  <a:schemeClr val="tx1">
                    <a:lumMod val="50000"/>
                    <a:lumOff val="50000"/>
                  </a:schemeClr>
                </a:solidFill>
                <a:effectLst>
                  <a:outerShdw blurRad="38100" dist="38100" dir="2700000" algn="tl">
                    <a:srgbClr val="000000">
                      <a:alpha val="43137"/>
                    </a:srgbClr>
                  </a:outerShdw>
                </a:effectLst>
              </a:rPr>
              <a:t>26,4 k€</a:t>
            </a:r>
          </a:p>
        </p:txBody>
      </p:sp>
      <p:pic>
        <p:nvPicPr>
          <p:cNvPr id="96"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3669" y="4052325"/>
            <a:ext cx="835038" cy="835038"/>
          </a:xfrm>
          <a:prstGeom prst="rect">
            <a:avLst/>
          </a:prstGeom>
          <a:noFill/>
          <a:extLst>
            <a:ext uri="{909E8E84-426E-40DD-AFC4-6F175D3DCCD1}">
              <a14:hiddenFill xmlns:a14="http://schemas.microsoft.com/office/drawing/2010/main">
                <a:solidFill>
                  <a:srgbClr val="FFFFFF"/>
                </a:solidFill>
              </a14:hiddenFill>
            </a:ext>
          </a:extLst>
        </p:spPr>
      </p:pic>
      <p:sp>
        <p:nvSpPr>
          <p:cNvPr id="97" name="ZoneTexte 96"/>
          <p:cNvSpPr txBox="1"/>
          <p:nvPr/>
        </p:nvSpPr>
        <p:spPr>
          <a:xfrm>
            <a:off x="8538085" y="4942202"/>
            <a:ext cx="1951988" cy="369332"/>
          </a:xfrm>
          <a:prstGeom prst="rect">
            <a:avLst/>
          </a:prstGeom>
          <a:noFill/>
        </p:spPr>
        <p:txBody>
          <a:bodyPr wrap="square" rtlCol="0">
            <a:spAutoFit/>
          </a:bodyPr>
          <a:lstStyle/>
          <a:p>
            <a:r>
              <a:rPr lang="fr-FR" b="1" dirty="0"/>
              <a:t>97%	100%</a:t>
            </a:r>
          </a:p>
        </p:txBody>
      </p:sp>
      <p:sp>
        <p:nvSpPr>
          <p:cNvPr id="57" name="Titre 1"/>
          <p:cNvSpPr txBox="1">
            <a:spLocks/>
          </p:cNvSpPr>
          <p:nvPr/>
        </p:nvSpPr>
        <p:spPr>
          <a:xfrm>
            <a:off x="838200" y="14271"/>
            <a:ext cx="10515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dirty="0">
              <a:solidFill>
                <a:schemeClr val="bg1"/>
              </a:solidFill>
            </a:endParaRPr>
          </a:p>
        </p:txBody>
      </p:sp>
      <p:sp>
        <p:nvSpPr>
          <p:cNvPr id="58" name="Titre 1"/>
          <p:cNvSpPr>
            <a:spLocks noGrp="1"/>
          </p:cNvSpPr>
          <p:nvPr>
            <p:ph type="title"/>
          </p:nvPr>
        </p:nvSpPr>
        <p:spPr/>
        <p:txBody>
          <a:bodyPr>
            <a:normAutofit/>
          </a:bodyPr>
          <a:lstStyle/>
          <a:p>
            <a:r>
              <a:rPr lang="fr-FR" sz="3600" cap="small" dirty="0"/>
              <a:t>Le personnel des établissements PUBLICS</a:t>
            </a:r>
          </a:p>
        </p:txBody>
      </p:sp>
      <p:sp>
        <p:nvSpPr>
          <p:cNvPr id="60" name="Espace réservé du numéro de diapositive 3"/>
          <p:cNvSpPr>
            <a:spLocks noGrp="1"/>
          </p:cNvSpPr>
          <p:nvPr>
            <p:ph type="sldNum" sz="quarter" idx="12"/>
          </p:nvPr>
        </p:nvSpPr>
        <p:spPr/>
        <p:txBody>
          <a:bodyPr/>
          <a:lstStyle/>
          <a:p>
            <a:r>
              <a:rPr lang="fr-FR" dirty="0"/>
              <a:t>23</a:t>
            </a:r>
          </a:p>
        </p:txBody>
      </p:sp>
    </p:spTree>
    <p:extLst>
      <p:ext uri="{BB962C8B-B14F-4D97-AF65-F5344CB8AC3E}">
        <p14:creationId xmlns:p14="http://schemas.microsoft.com/office/powerpoint/2010/main" val="2445665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p:txBody>
          <a:bodyPr>
            <a:normAutofit/>
          </a:bodyPr>
          <a:lstStyle/>
          <a:p>
            <a:r>
              <a:rPr lang="fr-FR" sz="3600" cap="small" dirty="0"/>
              <a:t>Le personnel des établissements PUBLICS</a:t>
            </a:r>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37</a:t>
            </a:fld>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3151124674"/>
              </p:ext>
            </p:extLst>
          </p:nvPr>
        </p:nvGraphicFramePr>
        <p:xfrm>
          <a:off x="1037060" y="2342933"/>
          <a:ext cx="9857680" cy="2920443"/>
        </p:xfrm>
        <a:graphic>
          <a:graphicData uri="http://schemas.openxmlformats.org/drawingml/2006/table">
            <a:tbl>
              <a:tblPr firstRow="1" bandRow="1">
                <a:tableStyleId>{69012ECD-51FC-41F1-AA8D-1B2483CD663E}</a:tableStyleId>
              </a:tblPr>
              <a:tblGrid>
                <a:gridCol w="1454412">
                  <a:extLst>
                    <a:ext uri="{9D8B030D-6E8A-4147-A177-3AD203B41FA5}">
                      <a16:colId xmlns:a16="http://schemas.microsoft.com/office/drawing/2014/main" val="951934623"/>
                    </a:ext>
                  </a:extLst>
                </a:gridCol>
                <a:gridCol w="1535212">
                  <a:extLst>
                    <a:ext uri="{9D8B030D-6E8A-4147-A177-3AD203B41FA5}">
                      <a16:colId xmlns:a16="http://schemas.microsoft.com/office/drawing/2014/main" val="1645648803"/>
                    </a:ext>
                  </a:extLst>
                </a:gridCol>
                <a:gridCol w="1696813">
                  <a:extLst>
                    <a:ext uri="{9D8B030D-6E8A-4147-A177-3AD203B41FA5}">
                      <a16:colId xmlns:a16="http://schemas.microsoft.com/office/drawing/2014/main" val="3566881045"/>
                    </a:ext>
                  </a:extLst>
                </a:gridCol>
                <a:gridCol w="1885349">
                  <a:extLst>
                    <a:ext uri="{9D8B030D-6E8A-4147-A177-3AD203B41FA5}">
                      <a16:colId xmlns:a16="http://schemas.microsoft.com/office/drawing/2014/main" val="980320965"/>
                    </a:ext>
                  </a:extLst>
                </a:gridCol>
                <a:gridCol w="1642947">
                  <a:extLst>
                    <a:ext uri="{9D8B030D-6E8A-4147-A177-3AD203B41FA5}">
                      <a16:colId xmlns:a16="http://schemas.microsoft.com/office/drawing/2014/main" val="3087147576"/>
                    </a:ext>
                  </a:extLst>
                </a:gridCol>
                <a:gridCol w="1642947">
                  <a:extLst>
                    <a:ext uri="{9D8B030D-6E8A-4147-A177-3AD203B41FA5}">
                      <a16:colId xmlns:a16="http://schemas.microsoft.com/office/drawing/2014/main" val="206815055"/>
                    </a:ext>
                  </a:extLst>
                </a:gridCol>
              </a:tblGrid>
              <a:tr h="1052119">
                <a:tc>
                  <a:txBody>
                    <a:bodyPr/>
                    <a:lstStyle/>
                    <a:p>
                      <a:pPr algn="ctr"/>
                      <a:endParaRPr lang="fr-FR"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dirty="0"/>
                    </a:p>
                  </a:txBody>
                  <a:tcPr anchor="ctr">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Catégorie</a:t>
                      </a:r>
                      <a:r>
                        <a:rPr lang="fr-FR" baseline="0" dirty="0"/>
                        <a:t> A</a:t>
                      </a:r>
                    </a:p>
                    <a:p>
                      <a:pPr algn="ctr"/>
                      <a:r>
                        <a:rPr lang="fr-FR" baseline="0" dirty="0"/>
                        <a:t>Enseignants</a:t>
                      </a:r>
                      <a:endParaRPr lang="fr-FR" dirty="0"/>
                    </a:p>
                  </a:txBody>
                  <a:tcPr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fr-FR" dirty="0"/>
                        <a:t>Catégorie A Administratifs</a:t>
                      </a:r>
                    </a:p>
                  </a:txBody>
                  <a:tcPr anchor="ctr">
                    <a:lnL>
                      <a:noFill/>
                    </a:lnL>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dirty="0"/>
                        <a:t>Catégorie</a:t>
                      </a:r>
                      <a:r>
                        <a:rPr lang="fr-FR" baseline="0" dirty="0"/>
                        <a:t> B</a:t>
                      </a:r>
                      <a:endParaRPr lang="fr-FR" dirty="0"/>
                    </a:p>
                  </a:txBody>
                  <a:tcPr anchor="ctr">
                    <a:lnB w="12700" cap="flat" cmpd="sng" algn="ctr">
                      <a:solidFill>
                        <a:schemeClr val="tx1"/>
                      </a:solidFill>
                      <a:prstDash val="solid"/>
                      <a:round/>
                      <a:headEnd type="none" w="med" len="med"/>
                      <a:tailEnd type="none" w="med" len="med"/>
                    </a:lnB>
                    <a:solidFill>
                      <a:srgbClr val="003CC8"/>
                    </a:solidFill>
                  </a:tcPr>
                </a:tc>
                <a:tc>
                  <a:txBody>
                    <a:bodyPr/>
                    <a:lstStyle/>
                    <a:p>
                      <a:pPr algn="ctr"/>
                      <a:r>
                        <a:rPr lang="fr-FR" dirty="0">
                          <a:solidFill>
                            <a:schemeClr val="tx1"/>
                          </a:solidFill>
                        </a:rPr>
                        <a:t>Catégorie C</a:t>
                      </a:r>
                    </a:p>
                  </a:txBody>
                  <a:tcPr anchor="ctr">
                    <a:lnB w="12700" cap="flat" cmpd="sng" algn="ctr">
                      <a:solidFill>
                        <a:schemeClr val="tx1"/>
                      </a:solidFill>
                      <a:prstDash val="solid"/>
                      <a:round/>
                      <a:headEnd type="none" w="med" len="med"/>
                      <a:tailEnd type="none" w="med" len="med"/>
                    </a:lnB>
                    <a:solidFill>
                      <a:srgbClr val="FFE300"/>
                    </a:solidFill>
                  </a:tcPr>
                </a:tc>
                <a:extLst>
                  <a:ext uri="{0D108BD9-81ED-4DB2-BD59-A6C34878D82A}">
                    <a16:rowId xmlns:a16="http://schemas.microsoft.com/office/drawing/2014/main" val="1704664791"/>
                  </a:ext>
                </a:extLst>
              </a:tr>
              <a:tr h="467081">
                <a:tc rowSpan="2">
                  <a:txBody>
                    <a:bodyPr/>
                    <a:lstStyle/>
                    <a:p>
                      <a:r>
                        <a:rPr lang="fr-FR" b="1" dirty="0"/>
                        <a:t>Salaires moyens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a:t>Femmes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91,4%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90,1%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94,9%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97,0%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1921058"/>
                  </a:ext>
                </a:extLst>
              </a:tr>
              <a:tr h="467081">
                <a:tc vMerge="1">
                  <a:txBody>
                    <a:bodyPr/>
                    <a:lstStyle/>
                    <a:p>
                      <a:endParaRPr lang="fr-FR" dirty="0"/>
                    </a:p>
                  </a:txBody>
                  <a:tcPr/>
                </a:tc>
                <a:tc>
                  <a:txBody>
                    <a:bodyPr/>
                    <a:lstStyle/>
                    <a:p>
                      <a:r>
                        <a:rPr lang="fr-FR" b="1" dirty="0"/>
                        <a:t>Hommes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3153920"/>
                  </a:ext>
                </a:extLst>
              </a:tr>
              <a:tr h="467081">
                <a:tc rowSpan="2">
                  <a:txBody>
                    <a:bodyPr/>
                    <a:lstStyle/>
                    <a:p>
                      <a:r>
                        <a:rPr lang="fr-FR" b="1" dirty="0"/>
                        <a:t>Salaires</a:t>
                      </a:r>
                    </a:p>
                    <a:p>
                      <a:r>
                        <a:rPr lang="fr-FR" b="1" dirty="0"/>
                        <a:t>médians</a:t>
                      </a:r>
                    </a:p>
                  </a:txBody>
                  <a:tcPr anchor="ctr">
                    <a:lnT w="12700" cap="flat" cmpd="sng" algn="ctr">
                      <a:solidFill>
                        <a:schemeClr val="tx1"/>
                      </a:solidFill>
                      <a:prstDash val="solid"/>
                      <a:round/>
                      <a:headEnd type="none" w="med" len="med"/>
                      <a:tailEnd type="none" w="med" len="med"/>
                    </a:lnT>
                  </a:tcPr>
                </a:tc>
                <a:tc>
                  <a:txBody>
                    <a:bodyPr/>
                    <a:lstStyle/>
                    <a:p>
                      <a:r>
                        <a:rPr lang="fr-FR" b="1" dirty="0"/>
                        <a:t>Femmes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89,4%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89,0%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97,2%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100,5%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848030"/>
                  </a:ext>
                </a:extLst>
              </a:tr>
              <a:tr h="467081">
                <a:tc vMerge="1">
                  <a:txBody>
                    <a:bodyPr/>
                    <a:lstStyle/>
                    <a:p>
                      <a:endParaRPr lang="fr-FR" dirty="0"/>
                    </a:p>
                  </a:txBody>
                  <a:tcPr/>
                </a:tc>
                <a:tc>
                  <a:txBody>
                    <a:bodyPr/>
                    <a:lstStyle/>
                    <a:p>
                      <a:r>
                        <a:rPr lang="fr-FR" b="1" dirty="0"/>
                        <a:t>Hommes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7681115"/>
                  </a:ext>
                </a:extLst>
              </a:tr>
            </a:tbl>
          </a:graphicData>
        </a:graphic>
      </p:graphicFrame>
    </p:spTree>
    <p:extLst>
      <p:ext uri="{BB962C8B-B14F-4D97-AF65-F5344CB8AC3E}">
        <p14:creationId xmlns:p14="http://schemas.microsoft.com/office/powerpoint/2010/main" val="3839158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p:txBody>
          <a:bodyPr>
            <a:normAutofit/>
          </a:bodyPr>
          <a:lstStyle/>
          <a:p>
            <a:r>
              <a:rPr lang="fr-FR" sz="3600" cap="small" dirty="0"/>
              <a:t>Le personnel des établissements PUBLICS</a:t>
            </a:r>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38</a:t>
            </a:fld>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1633999790"/>
              </p:ext>
            </p:extLst>
          </p:nvPr>
        </p:nvGraphicFramePr>
        <p:xfrm>
          <a:off x="1037060" y="2342933"/>
          <a:ext cx="9857680" cy="2920443"/>
        </p:xfrm>
        <a:graphic>
          <a:graphicData uri="http://schemas.openxmlformats.org/drawingml/2006/table">
            <a:tbl>
              <a:tblPr firstRow="1" bandRow="1">
                <a:tableStyleId>{69012ECD-51FC-41F1-AA8D-1B2483CD663E}</a:tableStyleId>
              </a:tblPr>
              <a:tblGrid>
                <a:gridCol w="1454412">
                  <a:extLst>
                    <a:ext uri="{9D8B030D-6E8A-4147-A177-3AD203B41FA5}">
                      <a16:colId xmlns:a16="http://schemas.microsoft.com/office/drawing/2014/main" val="951934623"/>
                    </a:ext>
                  </a:extLst>
                </a:gridCol>
                <a:gridCol w="1535212">
                  <a:extLst>
                    <a:ext uri="{9D8B030D-6E8A-4147-A177-3AD203B41FA5}">
                      <a16:colId xmlns:a16="http://schemas.microsoft.com/office/drawing/2014/main" val="1645648803"/>
                    </a:ext>
                  </a:extLst>
                </a:gridCol>
                <a:gridCol w="1696813">
                  <a:extLst>
                    <a:ext uri="{9D8B030D-6E8A-4147-A177-3AD203B41FA5}">
                      <a16:colId xmlns:a16="http://schemas.microsoft.com/office/drawing/2014/main" val="3566881045"/>
                    </a:ext>
                  </a:extLst>
                </a:gridCol>
                <a:gridCol w="1885349">
                  <a:extLst>
                    <a:ext uri="{9D8B030D-6E8A-4147-A177-3AD203B41FA5}">
                      <a16:colId xmlns:a16="http://schemas.microsoft.com/office/drawing/2014/main" val="980320965"/>
                    </a:ext>
                  </a:extLst>
                </a:gridCol>
                <a:gridCol w="1642947">
                  <a:extLst>
                    <a:ext uri="{9D8B030D-6E8A-4147-A177-3AD203B41FA5}">
                      <a16:colId xmlns:a16="http://schemas.microsoft.com/office/drawing/2014/main" val="3087147576"/>
                    </a:ext>
                  </a:extLst>
                </a:gridCol>
                <a:gridCol w="1642947">
                  <a:extLst>
                    <a:ext uri="{9D8B030D-6E8A-4147-A177-3AD203B41FA5}">
                      <a16:colId xmlns:a16="http://schemas.microsoft.com/office/drawing/2014/main" val="206815055"/>
                    </a:ext>
                  </a:extLst>
                </a:gridCol>
              </a:tblGrid>
              <a:tr h="1052119">
                <a:tc>
                  <a:txBody>
                    <a:bodyPr/>
                    <a:lstStyle/>
                    <a:p>
                      <a:pPr algn="ctr"/>
                      <a:endParaRPr lang="fr-FR"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dirty="0"/>
                    </a:p>
                  </a:txBody>
                  <a:tcPr anchor="ctr">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Catégorie</a:t>
                      </a:r>
                      <a:r>
                        <a:rPr lang="fr-FR" baseline="0" dirty="0"/>
                        <a:t> A</a:t>
                      </a:r>
                    </a:p>
                    <a:p>
                      <a:pPr algn="ctr"/>
                      <a:r>
                        <a:rPr lang="fr-FR" baseline="0" dirty="0"/>
                        <a:t>Enseignants</a:t>
                      </a:r>
                      <a:endParaRPr lang="fr-FR" dirty="0"/>
                    </a:p>
                  </a:txBody>
                  <a:tcPr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fr-FR" dirty="0"/>
                        <a:t>Catégorie A Administratifs</a:t>
                      </a:r>
                    </a:p>
                  </a:txBody>
                  <a:tcPr anchor="ctr">
                    <a:lnL>
                      <a:noFill/>
                    </a:lnL>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dirty="0"/>
                        <a:t>Catégorie</a:t>
                      </a:r>
                      <a:r>
                        <a:rPr lang="fr-FR" baseline="0" dirty="0"/>
                        <a:t> B</a:t>
                      </a:r>
                      <a:endParaRPr lang="fr-FR" dirty="0"/>
                    </a:p>
                  </a:txBody>
                  <a:tcPr anchor="ctr">
                    <a:lnB w="12700" cap="flat" cmpd="sng" algn="ctr">
                      <a:solidFill>
                        <a:schemeClr val="tx1"/>
                      </a:solidFill>
                      <a:prstDash val="solid"/>
                      <a:round/>
                      <a:headEnd type="none" w="med" len="med"/>
                      <a:tailEnd type="none" w="med" len="med"/>
                    </a:lnB>
                    <a:solidFill>
                      <a:srgbClr val="003CC8"/>
                    </a:solidFill>
                  </a:tcPr>
                </a:tc>
                <a:tc>
                  <a:txBody>
                    <a:bodyPr/>
                    <a:lstStyle/>
                    <a:p>
                      <a:pPr algn="ctr"/>
                      <a:r>
                        <a:rPr lang="fr-FR" dirty="0">
                          <a:solidFill>
                            <a:schemeClr val="tx1"/>
                          </a:solidFill>
                        </a:rPr>
                        <a:t>Catégorie C</a:t>
                      </a:r>
                    </a:p>
                  </a:txBody>
                  <a:tcPr anchor="ctr">
                    <a:lnB w="12700" cap="flat" cmpd="sng" algn="ctr">
                      <a:solidFill>
                        <a:schemeClr val="tx1"/>
                      </a:solidFill>
                      <a:prstDash val="solid"/>
                      <a:round/>
                      <a:headEnd type="none" w="med" len="med"/>
                      <a:tailEnd type="none" w="med" len="med"/>
                    </a:lnB>
                    <a:solidFill>
                      <a:srgbClr val="FFE300"/>
                    </a:solidFill>
                  </a:tcPr>
                </a:tc>
                <a:extLst>
                  <a:ext uri="{0D108BD9-81ED-4DB2-BD59-A6C34878D82A}">
                    <a16:rowId xmlns:a16="http://schemas.microsoft.com/office/drawing/2014/main" val="1704664791"/>
                  </a:ext>
                </a:extLst>
              </a:tr>
              <a:tr h="467081">
                <a:tc rowSpan="2">
                  <a:txBody>
                    <a:bodyPr/>
                    <a:lstStyle/>
                    <a:p>
                      <a:r>
                        <a:rPr lang="fr-FR" b="1" dirty="0"/>
                        <a:t>Salaires moyens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a:t>Femmes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53 423 €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41 755 €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30 785 €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25 578 €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1921058"/>
                  </a:ext>
                </a:extLst>
              </a:tr>
              <a:tr h="467081">
                <a:tc vMerge="1">
                  <a:txBody>
                    <a:bodyPr/>
                    <a:lstStyle/>
                    <a:p>
                      <a:endParaRPr lang="fr-FR" dirty="0"/>
                    </a:p>
                  </a:txBody>
                  <a:tcPr/>
                </a:tc>
                <a:tc>
                  <a:txBody>
                    <a:bodyPr/>
                    <a:lstStyle/>
                    <a:p>
                      <a:r>
                        <a:rPr lang="fr-FR" b="1" dirty="0"/>
                        <a:t>Hommes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58 450 €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46 362 €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32 426 €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26 376 €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3153920"/>
                  </a:ext>
                </a:extLst>
              </a:tr>
              <a:tr h="467081">
                <a:tc rowSpan="2">
                  <a:txBody>
                    <a:bodyPr/>
                    <a:lstStyle/>
                    <a:p>
                      <a:r>
                        <a:rPr lang="fr-FR" b="1" dirty="0"/>
                        <a:t>Salaires</a:t>
                      </a:r>
                    </a:p>
                    <a:p>
                      <a:r>
                        <a:rPr lang="fr-FR" b="1" dirty="0"/>
                        <a:t>médians</a:t>
                      </a:r>
                    </a:p>
                  </a:txBody>
                  <a:tcPr anchor="ctr">
                    <a:lnT w="12700" cap="flat" cmpd="sng" algn="ctr">
                      <a:solidFill>
                        <a:schemeClr val="tx1"/>
                      </a:solidFill>
                      <a:prstDash val="solid"/>
                      <a:round/>
                      <a:headEnd type="none" w="med" len="med"/>
                      <a:tailEnd type="none" w="med" len="med"/>
                    </a:lnT>
                  </a:tcPr>
                </a:tc>
                <a:tc>
                  <a:txBody>
                    <a:bodyPr/>
                    <a:lstStyle/>
                    <a:p>
                      <a:r>
                        <a:rPr lang="fr-FR" b="1" dirty="0"/>
                        <a:t>Femmes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50 616 €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39 831 €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31 215 €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26 152 €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848030"/>
                  </a:ext>
                </a:extLst>
              </a:tr>
              <a:tr h="467081">
                <a:tc vMerge="1">
                  <a:txBody>
                    <a:bodyPr/>
                    <a:lstStyle/>
                    <a:p>
                      <a:endParaRPr lang="fr-FR" dirty="0"/>
                    </a:p>
                  </a:txBody>
                  <a:tcPr/>
                </a:tc>
                <a:tc>
                  <a:txBody>
                    <a:bodyPr/>
                    <a:lstStyle/>
                    <a:p>
                      <a:r>
                        <a:rPr lang="fr-FR" b="1" dirty="0"/>
                        <a:t>Hommes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56 619 €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44 745 €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fr-FR" dirty="0"/>
                        <a:t>32 132 €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fr-FR" dirty="0"/>
                        <a:t>26 025 €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7681115"/>
                  </a:ext>
                </a:extLst>
              </a:tr>
            </a:tbl>
          </a:graphicData>
        </a:graphic>
      </p:graphicFrame>
    </p:spTree>
    <p:extLst>
      <p:ext uri="{BB962C8B-B14F-4D97-AF65-F5344CB8AC3E}">
        <p14:creationId xmlns:p14="http://schemas.microsoft.com/office/powerpoint/2010/main" val="3044898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EAE936F-60B9-4C48-BAF5-E7112AB12A72}" type="slidenum">
              <a:rPr lang="fr-FR" smtClean="0"/>
              <a:t>39</a:t>
            </a:fld>
            <a:endParaRPr lang="fr-FR" dirty="0"/>
          </a:p>
        </p:txBody>
      </p:sp>
      <p:grpSp>
        <p:nvGrpSpPr>
          <p:cNvPr id="16" name="Groupe 15"/>
          <p:cNvGrpSpPr/>
          <p:nvPr/>
        </p:nvGrpSpPr>
        <p:grpSpPr>
          <a:xfrm>
            <a:off x="1739365" y="2204864"/>
            <a:ext cx="8787284" cy="3976262"/>
            <a:chOff x="179512" y="2281309"/>
            <a:chExt cx="8787284" cy="3904073"/>
          </a:xfrm>
        </p:grpSpPr>
        <p:pic>
          <p:nvPicPr>
            <p:cNvPr id="5129"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179512" y="2571963"/>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2431398" y="2602236"/>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4611578" y="2602236"/>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6789187" y="2602236"/>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6" name="Connecteur droit 65"/>
            <p:cNvCxnSpPr/>
            <p:nvPr/>
          </p:nvCxnSpPr>
          <p:spPr>
            <a:xfrm flipV="1">
              <a:off x="2411760" y="2281309"/>
              <a:ext cx="0" cy="3904073"/>
            </a:xfrm>
            <a:prstGeom prst="line">
              <a:avLst/>
            </a:prstGeom>
            <a:ln>
              <a:solidFill>
                <a:srgbClr val="003CC8"/>
              </a:solidFill>
            </a:ln>
          </p:spPr>
          <p:style>
            <a:lnRef idx="3">
              <a:schemeClr val="accent4"/>
            </a:lnRef>
            <a:fillRef idx="0">
              <a:schemeClr val="accent4"/>
            </a:fillRef>
            <a:effectRef idx="2">
              <a:schemeClr val="accent4"/>
            </a:effectRef>
            <a:fontRef idx="minor">
              <a:schemeClr val="tx1"/>
            </a:fontRef>
          </p:style>
        </p:cxnSp>
        <p:cxnSp>
          <p:nvCxnSpPr>
            <p:cNvPr id="68" name="Connecteur droit 67"/>
            <p:cNvCxnSpPr/>
            <p:nvPr/>
          </p:nvCxnSpPr>
          <p:spPr>
            <a:xfrm flipV="1">
              <a:off x="4609007" y="2311582"/>
              <a:ext cx="27318" cy="3873800"/>
            </a:xfrm>
            <a:prstGeom prst="line">
              <a:avLst/>
            </a:prstGeom>
            <a:ln>
              <a:solidFill>
                <a:srgbClr val="003CC8"/>
              </a:solidFill>
            </a:ln>
          </p:spPr>
          <p:style>
            <a:lnRef idx="3">
              <a:schemeClr val="accent4"/>
            </a:lnRef>
            <a:fillRef idx="0">
              <a:schemeClr val="accent4"/>
            </a:fillRef>
            <a:effectRef idx="2">
              <a:schemeClr val="accent4"/>
            </a:effectRef>
            <a:fontRef idx="minor">
              <a:schemeClr val="tx1"/>
            </a:fontRef>
          </p:style>
        </p:cxnSp>
        <p:cxnSp>
          <p:nvCxnSpPr>
            <p:cNvPr id="69" name="Connecteur droit 68"/>
            <p:cNvCxnSpPr/>
            <p:nvPr/>
          </p:nvCxnSpPr>
          <p:spPr>
            <a:xfrm flipH="1" flipV="1">
              <a:off x="6789187" y="2311582"/>
              <a:ext cx="15061" cy="3873800"/>
            </a:xfrm>
            <a:prstGeom prst="line">
              <a:avLst/>
            </a:prstGeom>
            <a:ln>
              <a:solidFill>
                <a:srgbClr val="003CC8"/>
              </a:solidFill>
            </a:ln>
          </p:spPr>
          <p:style>
            <a:lnRef idx="3">
              <a:schemeClr val="accent4"/>
            </a:lnRef>
            <a:fillRef idx="0">
              <a:schemeClr val="accent4"/>
            </a:fillRef>
            <a:effectRef idx="2">
              <a:schemeClr val="accent4"/>
            </a:effectRef>
            <a:fontRef idx="minor">
              <a:schemeClr val="tx1"/>
            </a:fontRef>
          </p:style>
        </p:cxnSp>
      </p:grpSp>
      <p:sp>
        <p:nvSpPr>
          <p:cNvPr id="51" name="Rectangle à coins arrondis 50"/>
          <p:cNvSpPr/>
          <p:nvPr/>
        </p:nvSpPr>
        <p:spPr>
          <a:xfrm>
            <a:off x="1784205" y="1320690"/>
            <a:ext cx="2016223" cy="792088"/>
          </a:xfrm>
          <a:prstGeom prst="roundRect">
            <a:avLst/>
          </a:prstGeom>
          <a:solidFill>
            <a:srgbClr val="FF091E"/>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b="1" dirty="0"/>
              <a:t>Catégorie A</a:t>
            </a:r>
          </a:p>
          <a:p>
            <a:pPr algn="ctr"/>
            <a:r>
              <a:rPr lang="fr-FR" b="1" dirty="0"/>
              <a:t>Enseignants</a:t>
            </a:r>
          </a:p>
        </p:txBody>
      </p:sp>
      <p:sp>
        <p:nvSpPr>
          <p:cNvPr id="62" name="Rectangle à coins arrondis 61"/>
          <p:cNvSpPr/>
          <p:nvPr/>
        </p:nvSpPr>
        <p:spPr>
          <a:xfrm>
            <a:off x="4036090" y="1347271"/>
            <a:ext cx="2016223" cy="792088"/>
          </a:xfrm>
          <a:prstGeom prst="roundRect">
            <a:avLst/>
          </a:prstGeom>
          <a:solidFill>
            <a:srgbClr val="FF091E"/>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b="1" dirty="0"/>
              <a:t>Catégorie A administratifs</a:t>
            </a:r>
          </a:p>
        </p:txBody>
      </p:sp>
      <p:sp>
        <p:nvSpPr>
          <p:cNvPr id="63" name="Rectangle à coins arrondis 62"/>
          <p:cNvSpPr/>
          <p:nvPr/>
        </p:nvSpPr>
        <p:spPr>
          <a:xfrm>
            <a:off x="6245446" y="1362584"/>
            <a:ext cx="2016223" cy="792088"/>
          </a:xfrm>
          <a:prstGeom prst="roundRect">
            <a:avLst/>
          </a:prstGeom>
          <a:solidFill>
            <a:srgbClr val="003CC8"/>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Catégorie B</a:t>
            </a:r>
          </a:p>
        </p:txBody>
      </p:sp>
      <p:sp>
        <p:nvSpPr>
          <p:cNvPr id="64" name="Rectangle à coins arrondis 63"/>
          <p:cNvSpPr/>
          <p:nvPr/>
        </p:nvSpPr>
        <p:spPr>
          <a:xfrm>
            <a:off x="8474574" y="1374405"/>
            <a:ext cx="2016223" cy="792088"/>
          </a:xfrm>
          <a:prstGeom prst="roundRect">
            <a:avLst/>
          </a:prstGeom>
          <a:solidFill>
            <a:srgbClr val="FFE30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a:solidFill>
                  <a:schemeClr val="tx1"/>
                </a:solidFill>
              </a:rPr>
              <a:t>Catégorie C</a:t>
            </a:r>
          </a:p>
        </p:txBody>
      </p:sp>
      <p:sp>
        <p:nvSpPr>
          <p:cNvPr id="72" name="ZoneTexte 71"/>
          <p:cNvSpPr txBox="1"/>
          <p:nvPr/>
        </p:nvSpPr>
        <p:spPr>
          <a:xfrm>
            <a:off x="1996068" y="2204864"/>
            <a:ext cx="1743756" cy="400110"/>
          </a:xfrm>
          <a:prstGeom prst="rect">
            <a:avLst/>
          </a:prstGeom>
          <a:noFill/>
        </p:spPr>
        <p:txBody>
          <a:bodyPr wrap="square" rtlCol="0">
            <a:spAutoFit/>
          </a:bodyPr>
          <a:lstStyle/>
          <a:p>
            <a:r>
              <a:rPr lang="fr-FR" sz="2000" b="1" dirty="0"/>
              <a:t>35%       65%</a:t>
            </a:r>
          </a:p>
        </p:txBody>
      </p:sp>
      <p:sp>
        <p:nvSpPr>
          <p:cNvPr id="73" name="ZoneTexte 72"/>
          <p:cNvSpPr txBox="1"/>
          <p:nvPr/>
        </p:nvSpPr>
        <p:spPr>
          <a:xfrm>
            <a:off x="4258402" y="2217951"/>
            <a:ext cx="1736283" cy="400110"/>
          </a:xfrm>
          <a:prstGeom prst="rect">
            <a:avLst/>
          </a:prstGeom>
          <a:noFill/>
        </p:spPr>
        <p:txBody>
          <a:bodyPr wrap="square" rtlCol="0">
            <a:spAutoFit/>
          </a:bodyPr>
          <a:lstStyle/>
          <a:p>
            <a:r>
              <a:rPr lang="fr-FR" sz="2000" b="1" dirty="0"/>
              <a:t>51%       49%</a:t>
            </a:r>
          </a:p>
        </p:txBody>
      </p:sp>
      <p:sp>
        <p:nvSpPr>
          <p:cNvPr id="76" name="ZoneTexte 75"/>
          <p:cNvSpPr txBox="1"/>
          <p:nvPr/>
        </p:nvSpPr>
        <p:spPr>
          <a:xfrm>
            <a:off x="6374153" y="2199396"/>
            <a:ext cx="1798141" cy="400110"/>
          </a:xfrm>
          <a:prstGeom prst="rect">
            <a:avLst/>
          </a:prstGeom>
          <a:noFill/>
        </p:spPr>
        <p:txBody>
          <a:bodyPr wrap="square" rtlCol="0">
            <a:spAutoFit/>
          </a:bodyPr>
          <a:lstStyle/>
          <a:p>
            <a:r>
              <a:rPr lang="fr-FR" sz="2000" b="1" dirty="0"/>
              <a:t>63%       37%</a:t>
            </a:r>
          </a:p>
        </p:txBody>
      </p:sp>
      <p:sp>
        <p:nvSpPr>
          <p:cNvPr id="77" name="ZoneTexte 76"/>
          <p:cNvSpPr txBox="1"/>
          <p:nvPr/>
        </p:nvSpPr>
        <p:spPr>
          <a:xfrm>
            <a:off x="8629014" y="2211581"/>
            <a:ext cx="1797738" cy="406479"/>
          </a:xfrm>
          <a:prstGeom prst="rect">
            <a:avLst/>
          </a:prstGeom>
          <a:noFill/>
        </p:spPr>
        <p:txBody>
          <a:bodyPr wrap="square" rtlCol="0">
            <a:spAutoFit/>
          </a:bodyPr>
          <a:lstStyle/>
          <a:p>
            <a:r>
              <a:rPr lang="fr-FR" sz="2000" b="1" dirty="0"/>
              <a:t>63%       37%</a:t>
            </a:r>
          </a:p>
        </p:txBody>
      </p:sp>
      <p:sp>
        <p:nvSpPr>
          <p:cNvPr id="3" name="ZoneTexte 2"/>
          <p:cNvSpPr txBox="1"/>
          <p:nvPr/>
        </p:nvSpPr>
        <p:spPr>
          <a:xfrm>
            <a:off x="1703513" y="4365105"/>
            <a:ext cx="2177609" cy="1477328"/>
          </a:xfrm>
          <a:prstGeom prst="rect">
            <a:avLst/>
          </a:prstGeom>
          <a:noFill/>
        </p:spPr>
        <p:txBody>
          <a:bodyPr wrap="square" rtlCol="0">
            <a:spAutoFit/>
          </a:bodyPr>
          <a:lstStyle/>
          <a:p>
            <a:r>
              <a:rPr lang="fr-FR" sz="1600" b="1" dirty="0">
                <a:solidFill>
                  <a:srgbClr val="FF0000"/>
                </a:solidFill>
              </a:rPr>
              <a:t>Recrutements 48%</a:t>
            </a:r>
          </a:p>
          <a:p>
            <a:r>
              <a:rPr lang="fr-FR" sz="1400" i="1" dirty="0"/>
              <a:t>39% 2019 - 43% 2018</a:t>
            </a:r>
          </a:p>
          <a:p>
            <a:r>
              <a:rPr lang="fr-FR" sz="1600" b="1" dirty="0">
                <a:solidFill>
                  <a:srgbClr val="FF0000"/>
                </a:solidFill>
              </a:rPr>
              <a:t>Formations 39%</a:t>
            </a:r>
          </a:p>
          <a:p>
            <a:r>
              <a:rPr lang="fr-FR" sz="1400" i="1" dirty="0"/>
              <a:t>39% 2019 - 44% 2018</a:t>
            </a:r>
          </a:p>
          <a:p>
            <a:r>
              <a:rPr lang="fr-FR" sz="1600" b="1" dirty="0">
                <a:solidFill>
                  <a:srgbClr val="FF0000"/>
                </a:solidFill>
              </a:rPr>
              <a:t>Promotions 36%</a:t>
            </a:r>
          </a:p>
          <a:p>
            <a:r>
              <a:rPr lang="fr-FR" sz="1400" i="1" dirty="0"/>
              <a:t>29% 2019 - 26% 2018</a:t>
            </a:r>
            <a:endParaRPr lang="fr-FR" sz="1600" i="1" dirty="0">
              <a:solidFill>
                <a:schemeClr val="accent4"/>
              </a:solidFill>
            </a:endParaRPr>
          </a:p>
        </p:txBody>
      </p:sp>
      <p:sp>
        <p:nvSpPr>
          <p:cNvPr id="24" name="ZoneTexte 23"/>
          <p:cNvSpPr txBox="1"/>
          <p:nvPr/>
        </p:nvSpPr>
        <p:spPr>
          <a:xfrm>
            <a:off x="3982194" y="4371489"/>
            <a:ext cx="2177609" cy="1477328"/>
          </a:xfrm>
          <a:prstGeom prst="rect">
            <a:avLst/>
          </a:prstGeom>
          <a:noFill/>
        </p:spPr>
        <p:txBody>
          <a:bodyPr wrap="square" rtlCol="0">
            <a:spAutoFit/>
          </a:bodyPr>
          <a:lstStyle/>
          <a:p>
            <a:r>
              <a:rPr lang="fr-FR" sz="1600" b="1" dirty="0">
                <a:solidFill>
                  <a:srgbClr val="FF0000"/>
                </a:solidFill>
              </a:rPr>
              <a:t>Recrutements 57%</a:t>
            </a:r>
          </a:p>
          <a:p>
            <a:r>
              <a:rPr lang="fr-FR" sz="1400" i="1" dirty="0"/>
              <a:t>46% 2019 - 52% 2018</a:t>
            </a:r>
          </a:p>
          <a:p>
            <a:r>
              <a:rPr lang="fr-FR" sz="1600" b="1" dirty="0">
                <a:solidFill>
                  <a:srgbClr val="FF0000"/>
                </a:solidFill>
              </a:rPr>
              <a:t>Formations 54%</a:t>
            </a:r>
          </a:p>
          <a:p>
            <a:r>
              <a:rPr lang="fr-FR" sz="1400" i="1" dirty="0"/>
              <a:t>56% 2019 - 56% 2018</a:t>
            </a:r>
          </a:p>
          <a:p>
            <a:r>
              <a:rPr lang="fr-FR" sz="1600" b="1" dirty="0">
                <a:solidFill>
                  <a:srgbClr val="FF0000"/>
                </a:solidFill>
              </a:rPr>
              <a:t>Promotions 44%</a:t>
            </a:r>
          </a:p>
          <a:p>
            <a:r>
              <a:rPr lang="fr-FR" sz="1400" i="1" dirty="0"/>
              <a:t>36% 2019 - 49% 2018</a:t>
            </a:r>
            <a:endParaRPr lang="fr-FR" sz="1600" i="1" dirty="0">
              <a:solidFill>
                <a:schemeClr val="accent4"/>
              </a:solidFill>
            </a:endParaRPr>
          </a:p>
        </p:txBody>
      </p:sp>
      <p:sp>
        <p:nvSpPr>
          <p:cNvPr id="25" name="ZoneTexte 24"/>
          <p:cNvSpPr txBox="1"/>
          <p:nvPr/>
        </p:nvSpPr>
        <p:spPr>
          <a:xfrm>
            <a:off x="6199622" y="4392138"/>
            <a:ext cx="2177609" cy="1477328"/>
          </a:xfrm>
          <a:prstGeom prst="rect">
            <a:avLst/>
          </a:prstGeom>
          <a:noFill/>
        </p:spPr>
        <p:txBody>
          <a:bodyPr wrap="square" rtlCol="0">
            <a:spAutoFit/>
          </a:bodyPr>
          <a:lstStyle/>
          <a:p>
            <a:r>
              <a:rPr lang="fr-FR" sz="1600" b="1" dirty="0">
                <a:solidFill>
                  <a:srgbClr val="003CC8"/>
                </a:solidFill>
              </a:rPr>
              <a:t>Recrutements 55%</a:t>
            </a:r>
          </a:p>
          <a:p>
            <a:r>
              <a:rPr lang="fr-FR" sz="1400" i="1" dirty="0"/>
              <a:t>72% 2019 - 68% 2018</a:t>
            </a:r>
          </a:p>
          <a:p>
            <a:r>
              <a:rPr lang="fr-FR" sz="1600" b="1" dirty="0">
                <a:solidFill>
                  <a:srgbClr val="003CC8"/>
                </a:solidFill>
              </a:rPr>
              <a:t>Formations 71%</a:t>
            </a:r>
          </a:p>
          <a:p>
            <a:r>
              <a:rPr lang="fr-FR" sz="1400" i="1" dirty="0"/>
              <a:t>71% 2019 - 74% 2018</a:t>
            </a:r>
          </a:p>
          <a:p>
            <a:r>
              <a:rPr lang="fr-FR" sz="1600" b="1" dirty="0">
                <a:solidFill>
                  <a:srgbClr val="003CC8"/>
                </a:solidFill>
              </a:rPr>
              <a:t>Promotions 68%</a:t>
            </a:r>
          </a:p>
          <a:p>
            <a:r>
              <a:rPr lang="fr-FR" sz="1400" i="1" dirty="0"/>
              <a:t>85% 2019 - 71% 2018</a:t>
            </a:r>
            <a:endParaRPr lang="fr-FR" sz="1600" i="1" dirty="0">
              <a:solidFill>
                <a:schemeClr val="accent4"/>
              </a:solidFill>
            </a:endParaRPr>
          </a:p>
        </p:txBody>
      </p:sp>
      <p:sp>
        <p:nvSpPr>
          <p:cNvPr id="26" name="ZoneTexte 25"/>
          <p:cNvSpPr txBox="1"/>
          <p:nvPr/>
        </p:nvSpPr>
        <p:spPr>
          <a:xfrm>
            <a:off x="8396118" y="4392138"/>
            <a:ext cx="2177609" cy="1477328"/>
          </a:xfrm>
          <a:prstGeom prst="rect">
            <a:avLst/>
          </a:prstGeom>
          <a:noFill/>
        </p:spPr>
        <p:txBody>
          <a:bodyPr wrap="square" rtlCol="0">
            <a:spAutoFit/>
          </a:bodyPr>
          <a:lstStyle/>
          <a:p>
            <a:r>
              <a:rPr lang="fr-FR" sz="1600" b="1" dirty="0">
                <a:solidFill>
                  <a:srgbClr val="FFC000"/>
                </a:solidFill>
              </a:rPr>
              <a:t>Recrutements</a:t>
            </a:r>
            <a:r>
              <a:rPr lang="fr-FR" sz="1600" b="1" dirty="0"/>
              <a:t> </a:t>
            </a:r>
            <a:r>
              <a:rPr lang="fr-FR" sz="1600" b="1" dirty="0">
                <a:solidFill>
                  <a:srgbClr val="FFC000"/>
                </a:solidFill>
              </a:rPr>
              <a:t>64%</a:t>
            </a:r>
          </a:p>
          <a:p>
            <a:r>
              <a:rPr lang="fr-FR" sz="1400" i="1" dirty="0"/>
              <a:t>58% 2019 - 75% 2018</a:t>
            </a:r>
          </a:p>
          <a:p>
            <a:r>
              <a:rPr lang="fr-FR" sz="1600" b="1" dirty="0">
                <a:solidFill>
                  <a:srgbClr val="FFC000"/>
                </a:solidFill>
              </a:rPr>
              <a:t>Formations 65%</a:t>
            </a:r>
          </a:p>
          <a:p>
            <a:r>
              <a:rPr lang="fr-FR" sz="1400" i="1" dirty="0"/>
              <a:t>64% 2019 - 76% 2018</a:t>
            </a:r>
          </a:p>
          <a:p>
            <a:r>
              <a:rPr lang="fr-FR" sz="1600" b="1" dirty="0">
                <a:solidFill>
                  <a:srgbClr val="FFC000"/>
                </a:solidFill>
              </a:rPr>
              <a:t>Promotions 72%</a:t>
            </a:r>
          </a:p>
          <a:p>
            <a:r>
              <a:rPr lang="fr-FR" sz="1400" i="1" dirty="0"/>
              <a:t>64% 2019 - 66% 2018</a:t>
            </a:r>
            <a:endParaRPr lang="fr-FR" i="1" dirty="0">
              <a:solidFill>
                <a:schemeClr val="accent4"/>
              </a:solidFill>
            </a:endParaRPr>
          </a:p>
        </p:txBody>
      </p:sp>
      <p:sp>
        <p:nvSpPr>
          <p:cNvPr id="28" name="Titre 1"/>
          <p:cNvSpPr txBox="1">
            <a:spLocks/>
          </p:cNvSpPr>
          <p:nvPr/>
        </p:nvSpPr>
        <p:spPr>
          <a:xfrm>
            <a:off x="941822" y="91344"/>
            <a:ext cx="10515600" cy="89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fr-FR" sz="3600" cap="small" dirty="0"/>
              <a:t>Le personnel des établissements PUBLICS</a:t>
            </a:r>
          </a:p>
        </p:txBody>
      </p:sp>
      <p:sp>
        <p:nvSpPr>
          <p:cNvPr id="5" name="ZoneTexte 4">
            <a:extLst>
              <a:ext uri="{FF2B5EF4-FFF2-40B4-BE49-F238E27FC236}">
                <a16:creationId xmlns:a16="http://schemas.microsoft.com/office/drawing/2014/main" id="{3FC52F5C-CA84-4D8C-9B3B-5454CECB24F8}"/>
              </a:ext>
            </a:extLst>
          </p:cNvPr>
          <p:cNvSpPr txBox="1"/>
          <p:nvPr/>
        </p:nvSpPr>
        <p:spPr>
          <a:xfrm>
            <a:off x="244555" y="4459412"/>
            <a:ext cx="1440478" cy="830997"/>
          </a:xfrm>
          <a:prstGeom prst="rect">
            <a:avLst/>
          </a:prstGeom>
          <a:noFill/>
        </p:spPr>
        <p:txBody>
          <a:bodyPr wrap="square" rtlCol="0">
            <a:spAutoFit/>
          </a:bodyPr>
          <a:lstStyle/>
          <a:p>
            <a:r>
              <a:rPr lang="fr-FR" sz="1600" b="1" dirty="0"/>
              <a:t>Part des femmes dans les…</a:t>
            </a:r>
          </a:p>
        </p:txBody>
      </p:sp>
    </p:spTree>
    <p:extLst>
      <p:ext uri="{BB962C8B-B14F-4D97-AF65-F5344CB8AC3E}">
        <p14:creationId xmlns:p14="http://schemas.microsoft.com/office/powerpoint/2010/main" val="3201976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D2F1118-E36D-43CE-B5B3-7203C658A30E}"/>
              </a:ext>
            </a:extLst>
          </p:cNvPr>
          <p:cNvSpPr>
            <a:spLocks noGrp="1"/>
          </p:cNvSpPr>
          <p:nvPr>
            <p:ph type="title"/>
          </p:nvPr>
        </p:nvSpPr>
        <p:spPr/>
        <p:txBody>
          <a:bodyPr>
            <a:normAutofit/>
          </a:bodyPr>
          <a:lstStyle/>
          <a:p>
            <a:r>
              <a:rPr lang="fr-FR" sz="3600" b="1" cap="small" dirty="0"/>
              <a:t>Présentation du Baromètre</a:t>
            </a:r>
          </a:p>
        </p:txBody>
      </p:sp>
      <p:sp>
        <p:nvSpPr>
          <p:cNvPr id="5" name="Espace réservé du contenu 4">
            <a:extLst>
              <a:ext uri="{FF2B5EF4-FFF2-40B4-BE49-F238E27FC236}">
                <a16:creationId xmlns:a16="http://schemas.microsoft.com/office/drawing/2014/main" id="{1DE26985-FC4C-4EDD-9BC2-B638CA038F47}"/>
              </a:ext>
            </a:extLst>
          </p:cNvPr>
          <p:cNvSpPr>
            <a:spLocks noGrp="1"/>
          </p:cNvSpPr>
          <p:nvPr>
            <p:ph idx="1"/>
          </p:nvPr>
        </p:nvSpPr>
        <p:spPr/>
        <p:txBody>
          <a:bodyPr>
            <a:noAutofit/>
          </a:bodyPr>
          <a:lstStyle/>
          <a:p>
            <a:pPr marL="0" indent="0" algn="just">
              <a:buNone/>
            </a:pPr>
            <a:r>
              <a:rPr lang="fr-FR" sz="2200" b="0" i="0" dirty="0">
                <a:effectLst/>
                <a:latin typeface="Arial" panose="020B0604020202020204" pitchFamily="34" charset="0"/>
              </a:rPr>
              <a:t>L’application d’une politique égalité femmes-hommes dans les établissements suppose au préalable de faire un état des lieux statistique sexué régulier. Pour répondre à cette nécessité, le  Groupe de travail égalité femmes-hommes de la CGE crée dès 2014 le Baromètre égalité femmes-hommes. Ce dispositif d’enquête déployé sur l’ensemble des établissements membres de la CGE vise à fournir aux </a:t>
            </a:r>
            <a:r>
              <a:rPr lang="fr-FR" sz="2200" b="0" i="0" dirty="0" err="1">
                <a:effectLst/>
                <a:latin typeface="Arial" panose="020B0604020202020204" pitchFamily="34" charset="0"/>
              </a:rPr>
              <a:t>référent.e.s</a:t>
            </a:r>
            <a:r>
              <a:rPr lang="fr-FR" sz="2200" b="0" i="0" dirty="0">
                <a:effectLst/>
                <a:latin typeface="Arial" panose="020B0604020202020204" pitchFamily="34" charset="0"/>
              </a:rPr>
              <a:t> égalité, aux directions des établissements et à l’ensemble des personnes en charge de l’égalité des indicateurs de mesure et de suivi des politiques égalité femmes-hommes. </a:t>
            </a:r>
          </a:p>
          <a:p>
            <a:pPr marL="0" indent="0" algn="just">
              <a:buNone/>
            </a:pPr>
            <a:r>
              <a:rPr lang="fr-FR" sz="2200" b="0" i="0" dirty="0">
                <a:effectLst/>
                <a:latin typeface="Arial" panose="020B0604020202020204" pitchFamily="34" charset="0"/>
              </a:rPr>
              <a:t>Les statistiques sont établies pour chaque groupe de spécialités  : écoles d’ingénieurs, écoles de management et autres établissements permettant ainsi à chaque </a:t>
            </a:r>
            <a:r>
              <a:rPr lang="fr-FR" sz="2200" b="0" i="0" dirty="0" err="1">
                <a:effectLst/>
                <a:latin typeface="Arial" panose="020B0604020202020204" pitchFamily="34" charset="0"/>
              </a:rPr>
              <a:t>référent.e</a:t>
            </a:r>
            <a:r>
              <a:rPr lang="fr-FR" sz="2200" b="0" i="0" dirty="0">
                <a:effectLst/>
                <a:latin typeface="Arial" panose="020B0604020202020204" pitchFamily="34" charset="0"/>
              </a:rPr>
              <a:t> de positionner son  établissement au sein de son groupe de référence. </a:t>
            </a:r>
          </a:p>
          <a:p>
            <a:pPr marL="0" indent="0" algn="just">
              <a:buNone/>
            </a:pPr>
            <a:r>
              <a:rPr lang="fr-FR" sz="2200" b="0" i="0" dirty="0">
                <a:effectLst/>
                <a:latin typeface="Arial" panose="020B0604020202020204" pitchFamily="34" charset="0"/>
              </a:rPr>
              <a:t>Le Baromètre égalité femmes-hommes constitue ainsi un outil de pilotage de la politique égalité femmes-hommes pour chaque établissement, mais aussi pour le Groupe de travail égalité femmes-hommes de la CGE.</a:t>
            </a:r>
          </a:p>
          <a:p>
            <a:pPr marL="0" indent="0" algn="just">
              <a:buNone/>
            </a:pPr>
            <a:endParaRPr lang="fr-FR" sz="2200" b="0" i="0" dirty="0">
              <a:effectLst/>
              <a:latin typeface="Arial" panose="020B0604020202020204" pitchFamily="34" charset="0"/>
            </a:endParaRPr>
          </a:p>
        </p:txBody>
      </p:sp>
    </p:spTree>
    <p:extLst>
      <p:ext uri="{BB962C8B-B14F-4D97-AF65-F5344CB8AC3E}">
        <p14:creationId xmlns:p14="http://schemas.microsoft.com/office/powerpoint/2010/main" val="1257074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DF676B9-1C58-44CE-9AC4-1C9A2BAD55AA}"/>
              </a:ext>
            </a:extLst>
          </p:cNvPr>
          <p:cNvSpPr>
            <a:spLocks noGrp="1"/>
          </p:cNvSpPr>
          <p:nvPr>
            <p:ph type="ctrTitle"/>
          </p:nvPr>
        </p:nvSpPr>
        <p:spPr>
          <a:xfrm>
            <a:off x="7719237" y="1105786"/>
            <a:ext cx="3932243" cy="4062856"/>
          </a:xfrm>
        </p:spPr>
        <p:txBody>
          <a:bodyPr>
            <a:noAutofit/>
          </a:bodyPr>
          <a:lstStyle/>
          <a:p>
            <a:r>
              <a:rPr lang="fr-FR" sz="4000" b="1" cap="small" dirty="0"/>
              <a:t>L’égalité femmes-hommes dans les établissements</a:t>
            </a:r>
            <a:br>
              <a:rPr lang="fr-FR" sz="4000" b="1" cap="small" dirty="0"/>
            </a:br>
            <a:r>
              <a:rPr lang="fr-FR" sz="4000" b="1" cap="small" dirty="0"/>
              <a:t>privés</a:t>
            </a:r>
          </a:p>
        </p:txBody>
      </p:sp>
    </p:spTree>
    <p:extLst>
      <p:ext uri="{BB962C8B-B14F-4D97-AF65-F5344CB8AC3E}">
        <p14:creationId xmlns:p14="http://schemas.microsoft.com/office/powerpoint/2010/main" val="1027620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cap="small" dirty="0"/>
              <a:t>Le personnel des établissements PRIVES</a:t>
            </a:r>
          </a:p>
        </p:txBody>
      </p:sp>
      <p:sp>
        <p:nvSpPr>
          <p:cNvPr id="4" name="Espace réservé du numéro de diapositive 3"/>
          <p:cNvSpPr>
            <a:spLocks noGrp="1"/>
          </p:cNvSpPr>
          <p:nvPr>
            <p:ph type="sldNum" sz="quarter" idx="12"/>
          </p:nvPr>
        </p:nvSpPr>
        <p:spPr/>
        <p:txBody>
          <a:bodyPr/>
          <a:lstStyle/>
          <a:p>
            <a:r>
              <a:rPr lang="fr-FR" dirty="0"/>
              <a:t>22</a:t>
            </a:r>
          </a:p>
        </p:txBody>
      </p:sp>
      <p:sp>
        <p:nvSpPr>
          <p:cNvPr id="5" name="Titre 1"/>
          <p:cNvSpPr txBox="1">
            <a:spLocks/>
          </p:cNvSpPr>
          <p:nvPr/>
        </p:nvSpPr>
        <p:spPr>
          <a:xfrm>
            <a:off x="838200" y="14271"/>
            <a:ext cx="10515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dirty="0">
              <a:solidFill>
                <a:srgbClr val="123BD0"/>
              </a:solidFill>
            </a:endParaRPr>
          </a:p>
        </p:txBody>
      </p:sp>
      <p:pic>
        <p:nvPicPr>
          <p:cNvPr id="6" name="Picture 9"/>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880672" y="2213332"/>
            <a:ext cx="3204356" cy="2857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358652" y="1751667"/>
            <a:ext cx="1277167" cy="461665"/>
          </a:xfrm>
          <a:prstGeom prst="rect">
            <a:avLst/>
          </a:prstGeom>
          <a:noFill/>
        </p:spPr>
        <p:txBody>
          <a:bodyPr wrap="square" rtlCol="0">
            <a:spAutoFit/>
          </a:bodyPr>
          <a:lstStyle/>
          <a:p>
            <a:r>
              <a:rPr lang="fr-FR" sz="2400" b="1" dirty="0">
                <a:solidFill>
                  <a:srgbClr val="FF091E"/>
                </a:solidFill>
              </a:rPr>
              <a:t>57,0%</a:t>
            </a:r>
          </a:p>
        </p:txBody>
      </p:sp>
      <p:sp>
        <p:nvSpPr>
          <p:cNvPr id="8" name="ZoneTexte 7"/>
          <p:cNvSpPr txBox="1"/>
          <p:nvPr/>
        </p:nvSpPr>
        <p:spPr>
          <a:xfrm>
            <a:off x="2697963" y="1757290"/>
            <a:ext cx="1080121" cy="461665"/>
          </a:xfrm>
          <a:prstGeom prst="rect">
            <a:avLst/>
          </a:prstGeom>
          <a:noFill/>
        </p:spPr>
        <p:txBody>
          <a:bodyPr wrap="square" rtlCol="0">
            <a:spAutoFit/>
          </a:bodyPr>
          <a:lstStyle/>
          <a:p>
            <a:r>
              <a:rPr lang="fr-FR" sz="2400" b="1" dirty="0">
                <a:solidFill>
                  <a:srgbClr val="FF091E"/>
                </a:solidFill>
              </a:rPr>
              <a:t>43,0%</a:t>
            </a:r>
          </a:p>
        </p:txBody>
      </p:sp>
      <p:sp>
        <p:nvSpPr>
          <p:cNvPr id="9" name="ZoneTexte 8"/>
          <p:cNvSpPr txBox="1"/>
          <p:nvPr/>
        </p:nvSpPr>
        <p:spPr>
          <a:xfrm>
            <a:off x="1124549" y="5025021"/>
            <a:ext cx="2808312" cy="461665"/>
          </a:xfrm>
          <a:prstGeom prst="rect">
            <a:avLst/>
          </a:prstGeom>
          <a:noFill/>
        </p:spPr>
        <p:txBody>
          <a:bodyPr wrap="square" rtlCol="0" anchor="ctr">
            <a:spAutoFit/>
          </a:bodyPr>
          <a:lstStyle/>
          <a:p>
            <a:pPr algn="ctr"/>
            <a:r>
              <a:rPr lang="fr-FR" sz="2400" b="1" dirty="0">
                <a:solidFill>
                  <a:srgbClr val="FF091E"/>
                </a:solidFill>
              </a:rPr>
              <a:t>6 988 salariés</a:t>
            </a:r>
          </a:p>
        </p:txBody>
      </p:sp>
      <p:sp>
        <p:nvSpPr>
          <p:cNvPr id="12" name="ZoneTexte 11"/>
          <p:cNvSpPr txBox="1"/>
          <p:nvPr/>
        </p:nvSpPr>
        <p:spPr>
          <a:xfrm>
            <a:off x="4237195" y="1916832"/>
            <a:ext cx="7116605" cy="4524315"/>
          </a:xfrm>
          <a:prstGeom prst="rect">
            <a:avLst/>
          </a:prstGeom>
          <a:noFill/>
        </p:spPr>
        <p:txBody>
          <a:bodyPr wrap="square" rtlCol="0">
            <a:spAutoFit/>
          </a:bodyPr>
          <a:lstStyle/>
          <a:p>
            <a:pPr algn="just"/>
            <a:r>
              <a:rPr lang="fr-FR" sz="2200" dirty="0"/>
              <a:t>La part des femmes dans le personnel des établissements privés varie entre </a:t>
            </a:r>
            <a:r>
              <a:rPr lang="fr-FR" sz="2800" b="1" dirty="0">
                <a:solidFill>
                  <a:srgbClr val="FF091E"/>
                </a:solidFill>
              </a:rPr>
              <a:t>16,7%</a:t>
            </a:r>
            <a:r>
              <a:rPr lang="fr-FR" sz="2200" dirty="0"/>
              <a:t> et </a:t>
            </a:r>
            <a:r>
              <a:rPr lang="fr-FR" sz="2800" b="1" dirty="0">
                <a:solidFill>
                  <a:srgbClr val="FF091E"/>
                </a:solidFill>
              </a:rPr>
              <a:t>73,0%</a:t>
            </a:r>
            <a:r>
              <a:rPr lang="fr-FR" sz="2200" dirty="0"/>
              <a:t>.</a:t>
            </a:r>
          </a:p>
          <a:p>
            <a:pPr algn="just"/>
            <a:endParaRPr lang="fr-FR" sz="2200" dirty="0"/>
          </a:p>
          <a:p>
            <a:pPr algn="just"/>
            <a:endParaRPr lang="fr-FR" sz="2200" dirty="0"/>
          </a:p>
          <a:p>
            <a:pPr algn="just"/>
            <a:r>
              <a:rPr lang="fr-FR" sz="2800" b="1" dirty="0">
                <a:solidFill>
                  <a:srgbClr val="FF091E"/>
                </a:solidFill>
              </a:rPr>
              <a:t>46,2%</a:t>
            </a:r>
            <a:r>
              <a:rPr lang="fr-FR" sz="2200" dirty="0"/>
              <a:t> des établissements privés sont mixtes c’est-à-dire que la répartition femmes hommes dans le personnel se situe entre 40% et 60%.</a:t>
            </a:r>
          </a:p>
          <a:p>
            <a:pPr algn="just"/>
            <a:endParaRPr lang="fr-FR" sz="2200" dirty="0"/>
          </a:p>
          <a:p>
            <a:pPr algn="just"/>
            <a:r>
              <a:rPr lang="fr-FR" sz="2200" dirty="0"/>
              <a:t>Les recrutements sont composés à </a:t>
            </a:r>
            <a:r>
              <a:rPr lang="fr-FR" sz="2800" b="1" dirty="0">
                <a:solidFill>
                  <a:srgbClr val="FF091E"/>
                </a:solidFill>
              </a:rPr>
              <a:t>58,4%</a:t>
            </a:r>
            <a:r>
              <a:rPr lang="fr-FR" sz="2200" dirty="0"/>
              <a:t> de femmes et </a:t>
            </a:r>
            <a:r>
              <a:rPr lang="fr-FR" sz="2800" b="1" dirty="0">
                <a:solidFill>
                  <a:srgbClr val="FF091E"/>
                </a:solidFill>
              </a:rPr>
              <a:t>41,6%</a:t>
            </a:r>
            <a:r>
              <a:rPr lang="fr-FR" sz="2200" dirty="0"/>
              <a:t> d’hommes.</a:t>
            </a:r>
          </a:p>
          <a:p>
            <a:pPr algn="just"/>
            <a:endParaRPr lang="fr-FR" sz="2200" dirty="0"/>
          </a:p>
          <a:p>
            <a:pPr algn="just"/>
            <a:endParaRPr lang="fr-FR" sz="2200" dirty="0"/>
          </a:p>
        </p:txBody>
      </p:sp>
      <p:cxnSp>
        <p:nvCxnSpPr>
          <p:cNvPr id="15" name="Connecteur droit 14"/>
          <p:cNvCxnSpPr/>
          <p:nvPr/>
        </p:nvCxnSpPr>
        <p:spPr>
          <a:xfrm>
            <a:off x="4085028" y="1757290"/>
            <a:ext cx="0" cy="4012106"/>
          </a:xfrm>
          <a:prstGeom prst="line">
            <a:avLst/>
          </a:prstGeom>
          <a:ln>
            <a:solidFill>
              <a:srgbClr val="123BD0"/>
            </a:solidFill>
          </a:ln>
        </p:spPr>
        <p:style>
          <a:lnRef idx="3">
            <a:schemeClr val="accent1"/>
          </a:lnRef>
          <a:fillRef idx="0">
            <a:schemeClr val="accent1"/>
          </a:fillRef>
          <a:effectRef idx="2">
            <a:schemeClr val="accent1"/>
          </a:effectRef>
          <a:fontRef idx="minor">
            <a:schemeClr val="tx1"/>
          </a:fontRef>
        </p:style>
      </p:cxnSp>
      <p:sp>
        <p:nvSpPr>
          <p:cNvPr id="16" name="ZoneTexte 15"/>
          <p:cNvSpPr txBox="1"/>
          <p:nvPr/>
        </p:nvSpPr>
        <p:spPr>
          <a:xfrm>
            <a:off x="1573749" y="3198050"/>
            <a:ext cx="648072" cy="646331"/>
          </a:xfrm>
          <a:prstGeom prst="rect">
            <a:avLst/>
          </a:prstGeom>
          <a:noFill/>
        </p:spPr>
        <p:txBody>
          <a:bodyPr wrap="square" rtlCol="0">
            <a:spAutoFit/>
          </a:bodyPr>
          <a:lstStyle/>
          <a:p>
            <a:pPr algn="ctr"/>
            <a:r>
              <a:rPr lang="fr-FR" b="1" dirty="0">
                <a:effectLst>
                  <a:outerShdw blurRad="38100" dist="38100" dir="2700000" algn="tl">
                    <a:srgbClr val="000000">
                      <a:alpha val="43137"/>
                    </a:srgbClr>
                  </a:outerShdw>
                </a:effectLst>
              </a:rPr>
              <a:t>43 ans</a:t>
            </a:r>
          </a:p>
        </p:txBody>
      </p:sp>
      <p:sp>
        <p:nvSpPr>
          <p:cNvPr id="17" name="ZoneTexte 16"/>
          <p:cNvSpPr txBox="1"/>
          <p:nvPr/>
        </p:nvSpPr>
        <p:spPr>
          <a:xfrm>
            <a:off x="2814622" y="3184328"/>
            <a:ext cx="648072" cy="646331"/>
          </a:xfrm>
          <a:prstGeom prst="rect">
            <a:avLst/>
          </a:prstGeom>
          <a:noFill/>
        </p:spPr>
        <p:txBody>
          <a:bodyPr wrap="square" rtlCol="0">
            <a:spAutoFit/>
          </a:bodyPr>
          <a:lstStyle/>
          <a:p>
            <a:pPr algn="ctr"/>
            <a:r>
              <a:rPr lang="fr-FR" b="1" dirty="0">
                <a:effectLst>
                  <a:outerShdw blurRad="38100" dist="38100" dir="2700000" algn="tl">
                    <a:srgbClr val="000000">
                      <a:alpha val="43137"/>
                    </a:srgbClr>
                  </a:outerShdw>
                </a:effectLst>
              </a:rPr>
              <a:t>46 ans</a:t>
            </a:r>
          </a:p>
        </p:txBody>
      </p:sp>
    </p:spTree>
    <p:extLst>
      <p:ext uri="{BB962C8B-B14F-4D97-AF65-F5344CB8AC3E}">
        <p14:creationId xmlns:p14="http://schemas.microsoft.com/office/powerpoint/2010/main" val="2383614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1597809" y="1845861"/>
            <a:ext cx="8892983" cy="3976262"/>
            <a:chOff x="179512" y="2281309"/>
            <a:chExt cx="8787279" cy="3904073"/>
          </a:xfrm>
        </p:grpSpPr>
        <p:pic>
          <p:nvPicPr>
            <p:cNvPr id="5129"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179512" y="2571963"/>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 name="Groupe 25"/>
            <p:cNvGrpSpPr/>
            <p:nvPr/>
          </p:nvGrpSpPr>
          <p:grpSpPr>
            <a:xfrm>
              <a:off x="2431398" y="2602236"/>
              <a:ext cx="2177609" cy="1906884"/>
              <a:chOff x="5706759" y="3779554"/>
              <a:chExt cx="2418834" cy="2284391"/>
            </a:xfrm>
          </p:grpSpPr>
          <p:pic>
            <p:nvPicPr>
              <p:cNvPr id="27"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5706759" y="3779554"/>
                <a:ext cx="2418834" cy="2284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ZoneTexte 27"/>
              <p:cNvSpPr txBox="1"/>
              <p:nvPr/>
            </p:nvSpPr>
            <p:spPr>
              <a:xfrm>
                <a:off x="6156176" y="4581126"/>
                <a:ext cx="504056" cy="543020"/>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44 ans</a:t>
                </a:r>
              </a:p>
            </p:txBody>
          </p:sp>
          <p:sp>
            <p:nvSpPr>
              <p:cNvPr id="29" name="ZoneTexte 28"/>
              <p:cNvSpPr txBox="1"/>
              <p:nvPr/>
            </p:nvSpPr>
            <p:spPr>
              <a:xfrm>
                <a:off x="7164288" y="4581126"/>
                <a:ext cx="504056" cy="543020"/>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46</a:t>
                </a:r>
              </a:p>
              <a:p>
                <a:pPr algn="ctr"/>
                <a:r>
                  <a:rPr lang="fr-FR" sz="1200" b="1" dirty="0">
                    <a:effectLst>
                      <a:outerShdw blurRad="38100" dist="38100" dir="2700000" algn="tl">
                        <a:srgbClr val="000000">
                          <a:alpha val="43137"/>
                        </a:srgbClr>
                      </a:outerShdw>
                    </a:effectLst>
                  </a:rPr>
                  <a:t>ans</a:t>
                </a:r>
              </a:p>
            </p:txBody>
          </p:sp>
        </p:grpSp>
        <p:grpSp>
          <p:nvGrpSpPr>
            <p:cNvPr id="33" name="Groupe 32"/>
            <p:cNvGrpSpPr/>
            <p:nvPr/>
          </p:nvGrpSpPr>
          <p:grpSpPr>
            <a:xfrm>
              <a:off x="4611578" y="2602236"/>
              <a:ext cx="2177609" cy="1906884"/>
              <a:chOff x="5706759" y="3779554"/>
              <a:chExt cx="2418834" cy="2284391"/>
            </a:xfrm>
          </p:grpSpPr>
          <p:pic>
            <p:nvPicPr>
              <p:cNvPr id="34"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5706759" y="3779554"/>
                <a:ext cx="2418834" cy="2284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ZoneTexte 35"/>
              <p:cNvSpPr txBox="1"/>
              <p:nvPr/>
            </p:nvSpPr>
            <p:spPr>
              <a:xfrm>
                <a:off x="6156176" y="4581126"/>
                <a:ext cx="504056" cy="543020"/>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39 ans</a:t>
                </a:r>
              </a:p>
            </p:txBody>
          </p:sp>
          <p:sp>
            <p:nvSpPr>
              <p:cNvPr id="39" name="ZoneTexte 38"/>
              <p:cNvSpPr txBox="1"/>
              <p:nvPr/>
            </p:nvSpPr>
            <p:spPr>
              <a:xfrm>
                <a:off x="7164288" y="4581126"/>
                <a:ext cx="504056" cy="543020"/>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40 ans</a:t>
                </a:r>
              </a:p>
            </p:txBody>
          </p:sp>
        </p:grpSp>
        <p:grpSp>
          <p:nvGrpSpPr>
            <p:cNvPr id="43" name="Groupe 42"/>
            <p:cNvGrpSpPr/>
            <p:nvPr/>
          </p:nvGrpSpPr>
          <p:grpSpPr>
            <a:xfrm>
              <a:off x="6789183" y="2602236"/>
              <a:ext cx="2177608" cy="1906884"/>
              <a:chOff x="5706759" y="3779554"/>
              <a:chExt cx="2418834" cy="2284391"/>
            </a:xfrm>
          </p:grpSpPr>
          <p:pic>
            <p:nvPicPr>
              <p:cNvPr id="44"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5706759" y="3779554"/>
                <a:ext cx="2418834" cy="2284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ZoneTexte 44"/>
              <p:cNvSpPr txBox="1"/>
              <p:nvPr/>
            </p:nvSpPr>
            <p:spPr>
              <a:xfrm>
                <a:off x="6156181" y="4581126"/>
                <a:ext cx="504056" cy="543020"/>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44</a:t>
                </a:r>
              </a:p>
              <a:p>
                <a:pPr algn="ctr"/>
                <a:r>
                  <a:rPr lang="fr-FR" sz="1200" b="1" dirty="0">
                    <a:effectLst>
                      <a:outerShdw blurRad="38100" dist="38100" dir="2700000" algn="tl">
                        <a:srgbClr val="000000">
                          <a:alpha val="43137"/>
                        </a:srgbClr>
                      </a:outerShdw>
                    </a:effectLst>
                  </a:rPr>
                  <a:t>ans</a:t>
                </a:r>
              </a:p>
            </p:txBody>
          </p:sp>
          <p:sp>
            <p:nvSpPr>
              <p:cNvPr id="46" name="ZoneTexte 45"/>
              <p:cNvSpPr txBox="1"/>
              <p:nvPr/>
            </p:nvSpPr>
            <p:spPr>
              <a:xfrm>
                <a:off x="7164288" y="4581126"/>
                <a:ext cx="504056" cy="543020"/>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39</a:t>
                </a:r>
              </a:p>
              <a:p>
                <a:pPr algn="ctr"/>
                <a:r>
                  <a:rPr lang="fr-FR" sz="1200" b="1" dirty="0">
                    <a:effectLst>
                      <a:outerShdw blurRad="38100" dist="38100" dir="2700000" algn="tl">
                        <a:srgbClr val="000000">
                          <a:alpha val="43137"/>
                        </a:srgbClr>
                      </a:outerShdw>
                    </a:effectLst>
                  </a:rPr>
                  <a:t>ans</a:t>
                </a:r>
              </a:p>
            </p:txBody>
          </p:sp>
        </p:grpSp>
        <p:cxnSp>
          <p:nvCxnSpPr>
            <p:cNvPr id="66" name="Connecteur droit 65"/>
            <p:cNvCxnSpPr/>
            <p:nvPr/>
          </p:nvCxnSpPr>
          <p:spPr>
            <a:xfrm flipV="1">
              <a:off x="2411760" y="2281309"/>
              <a:ext cx="0" cy="3904073"/>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8" name="Connecteur droit 67"/>
            <p:cNvCxnSpPr/>
            <p:nvPr/>
          </p:nvCxnSpPr>
          <p:spPr>
            <a:xfrm flipV="1">
              <a:off x="4653081" y="2311582"/>
              <a:ext cx="27318" cy="387380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9" name="Connecteur droit 68"/>
            <p:cNvCxnSpPr/>
            <p:nvPr/>
          </p:nvCxnSpPr>
          <p:spPr>
            <a:xfrm flipH="1" flipV="1">
              <a:off x="6789187" y="2311582"/>
              <a:ext cx="15061" cy="387380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51" name="Rectangle à coins arrondis 50"/>
          <p:cNvSpPr/>
          <p:nvPr/>
        </p:nvSpPr>
        <p:spPr>
          <a:xfrm>
            <a:off x="1784205" y="1320690"/>
            <a:ext cx="2016223" cy="792088"/>
          </a:xfrm>
          <a:prstGeom prst="roundRect">
            <a:avLst/>
          </a:prstGeom>
          <a:solidFill>
            <a:srgbClr val="FF091E"/>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b="1" dirty="0"/>
              <a:t>Cadres</a:t>
            </a:r>
          </a:p>
          <a:p>
            <a:pPr algn="ctr"/>
            <a:r>
              <a:rPr lang="fr-FR" b="1" dirty="0"/>
              <a:t>enseignants</a:t>
            </a:r>
          </a:p>
        </p:txBody>
      </p:sp>
      <p:sp>
        <p:nvSpPr>
          <p:cNvPr id="62" name="Rectangle à coins arrondis 61"/>
          <p:cNvSpPr/>
          <p:nvPr/>
        </p:nvSpPr>
        <p:spPr>
          <a:xfrm>
            <a:off x="4036090" y="1347271"/>
            <a:ext cx="2016223" cy="792088"/>
          </a:xfrm>
          <a:prstGeom prst="roundRect">
            <a:avLst/>
          </a:prstGeom>
          <a:solidFill>
            <a:srgbClr val="FF091E"/>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b="1" dirty="0"/>
              <a:t>Cadres administratifs</a:t>
            </a:r>
          </a:p>
        </p:txBody>
      </p:sp>
      <p:sp>
        <p:nvSpPr>
          <p:cNvPr id="63" name="Rectangle à coins arrondis 62"/>
          <p:cNvSpPr/>
          <p:nvPr/>
        </p:nvSpPr>
        <p:spPr>
          <a:xfrm>
            <a:off x="6245446" y="1362584"/>
            <a:ext cx="2016223" cy="792088"/>
          </a:xfrm>
          <a:prstGeom prst="roundRect">
            <a:avLst/>
          </a:prstGeom>
          <a:solidFill>
            <a:srgbClr val="003CC8"/>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Techniciens</a:t>
            </a:r>
          </a:p>
        </p:txBody>
      </p:sp>
      <p:sp>
        <p:nvSpPr>
          <p:cNvPr id="64" name="Rectangle à coins arrondis 63"/>
          <p:cNvSpPr/>
          <p:nvPr/>
        </p:nvSpPr>
        <p:spPr>
          <a:xfrm>
            <a:off x="8474574" y="1387109"/>
            <a:ext cx="2016223" cy="792088"/>
          </a:xfrm>
          <a:prstGeom prst="roundRect">
            <a:avLst/>
          </a:prstGeom>
          <a:solidFill>
            <a:srgbClr val="FFE10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a:solidFill>
                  <a:schemeClr val="tx1"/>
                </a:solidFill>
              </a:rPr>
              <a:t>Employés</a:t>
            </a:r>
          </a:p>
        </p:txBody>
      </p:sp>
      <p:sp>
        <p:nvSpPr>
          <p:cNvPr id="65" name="ZoneTexte 64"/>
          <p:cNvSpPr txBox="1"/>
          <p:nvPr/>
        </p:nvSpPr>
        <p:spPr>
          <a:xfrm>
            <a:off x="1564056" y="4453481"/>
            <a:ext cx="1008112" cy="338554"/>
          </a:xfrm>
          <a:prstGeom prst="rect">
            <a:avLst/>
          </a:prstGeom>
          <a:noFill/>
        </p:spPr>
        <p:txBody>
          <a:bodyPr wrap="square" rtlCol="0">
            <a:spAutoFit/>
          </a:bodyPr>
          <a:lstStyle/>
          <a:p>
            <a:r>
              <a:rPr lang="fr-FR" sz="1600" dirty="0">
                <a:solidFill>
                  <a:schemeClr val="bg1">
                    <a:lumMod val="50000"/>
                  </a:schemeClr>
                </a:solidFill>
                <a:effectLst>
                  <a:outerShdw blurRad="38100" dist="38100" dir="2700000" algn="tl">
                    <a:srgbClr val="000000">
                      <a:alpha val="43137"/>
                    </a:srgbClr>
                  </a:outerShdw>
                </a:effectLst>
              </a:rPr>
              <a:t>56,7 k€</a:t>
            </a:r>
          </a:p>
        </p:txBody>
      </p:sp>
      <p:sp>
        <p:nvSpPr>
          <p:cNvPr id="67" name="ZoneTexte 66"/>
          <p:cNvSpPr txBox="1"/>
          <p:nvPr/>
        </p:nvSpPr>
        <p:spPr>
          <a:xfrm>
            <a:off x="2943148" y="4474024"/>
            <a:ext cx="1008112" cy="338554"/>
          </a:xfrm>
          <a:prstGeom prst="rect">
            <a:avLst/>
          </a:prstGeom>
          <a:noFill/>
        </p:spPr>
        <p:txBody>
          <a:bodyPr wrap="square" rtlCol="0">
            <a:spAutoFit/>
          </a:bodyPr>
          <a:lstStyle/>
          <a:p>
            <a:r>
              <a:rPr lang="fr-FR" sz="1600" dirty="0">
                <a:solidFill>
                  <a:schemeClr val="tx1">
                    <a:lumMod val="50000"/>
                    <a:lumOff val="50000"/>
                  </a:schemeClr>
                </a:solidFill>
                <a:effectLst>
                  <a:outerShdw blurRad="38100" dist="38100" dir="2700000" algn="tl">
                    <a:srgbClr val="000000">
                      <a:alpha val="43137"/>
                    </a:srgbClr>
                  </a:outerShdw>
                </a:effectLst>
              </a:rPr>
              <a:t>66,1 k€</a:t>
            </a:r>
          </a:p>
        </p:txBody>
      </p:sp>
      <p:pic>
        <p:nvPicPr>
          <p:cNvPr id="70"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1671" y="3990389"/>
            <a:ext cx="835038" cy="83503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1909073" y="4937924"/>
            <a:ext cx="2185923" cy="369332"/>
          </a:xfrm>
          <a:prstGeom prst="rect">
            <a:avLst/>
          </a:prstGeom>
          <a:noFill/>
        </p:spPr>
        <p:txBody>
          <a:bodyPr wrap="square" rtlCol="0">
            <a:spAutoFit/>
          </a:bodyPr>
          <a:lstStyle/>
          <a:p>
            <a:r>
              <a:rPr lang="fr-FR" b="1" dirty="0"/>
              <a:t>90%	100%</a:t>
            </a:r>
          </a:p>
        </p:txBody>
      </p:sp>
      <p:sp>
        <p:nvSpPr>
          <p:cNvPr id="72" name="ZoneTexte 71"/>
          <p:cNvSpPr txBox="1"/>
          <p:nvPr/>
        </p:nvSpPr>
        <p:spPr>
          <a:xfrm>
            <a:off x="2076138" y="2221706"/>
            <a:ext cx="1808943" cy="338554"/>
          </a:xfrm>
          <a:prstGeom prst="rect">
            <a:avLst/>
          </a:prstGeom>
          <a:noFill/>
        </p:spPr>
        <p:txBody>
          <a:bodyPr wrap="square" rtlCol="0">
            <a:spAutoFit/>
          </a:bodyPr>
          <a:lstStyle/>
          <a:p>
            <a:r>
              <a:rPr lang="fr-FR" sz="1600" b="1" dirty="0"/>
              <a:t>40%        60%</a:t>
            </a:r>
          </a:p>
        </p:txBody>
      </p:sp>
      <p:sp>
        <p:nvSpPr>
          <p:cNvPr id="73" name="ZoneTexte 72"/>
          <p:cNvSpPr txBox="1"/>
          <p:nvPr/>
        </p:nvSpPr>
        <p:spPr>
          <a:xfrm>
            <a:off x="4329071" y="2240979"/>
            <a:ext cx="1743110" cy="338554"/>
          </a:xfrm>
          <a:prstGeom prst="rect">
            <a:avLst/>
          </a:prstGeom>
          <a:noFill/>
        </p:spPr>
        <p:txBody>
          <a:bodyPr wrap="square" rtlCol="0">
            <a:spAutoFit/>
          </a:bodyPr>
          <a:lstStyle/>
          <a:p>
            <a:r>
              <a:rPr lang="fr-FR" sz="1600" b="1" dirty="0"/>
              <a:t>68%        32%</a:t>
            </a:r>
          </a:p>
        </p:txBody>
      </p:sp>
      <p:sp>
        <p:nvSpPr>
          <p:cNvPr id="76" name="ZoneTexte 75"/>
          <p:cNvSpPr txBox="1"/>
          <p:nvPr/>
        </p:nvSpPr>
        <p:spPr>
          <a:xfrm>
            <a:off x="6532875" y="2238441"/>
            <a:ext cx="1819086" cy="338554"/>
          </a:xfrm>
          <a:prstGeom prst="rect">
            <a:avLst/>
          </a:prstGeom>
          <a:noFill/>
        </p:spPr>
        <p:txBody>
          <a:bodyPr wrap="square" rtlCol="0">
            <a:spAutoFit/>
          </a:bodyPr>
          <a:lstStyle/>
          <a:p>
            <a:r>
              <a:rPr lang="fr-FR" sz="1600" b="1" dirty="0"/>
              <a:t>67%        33%</a:t>
            </a:r>
          </a:p>
        </p:txBody>
      </p:sp>
      <p:sp>
        <p:nvSpPr>
          <p:cNvPr id="77" name="ZoneTexte 76"/>
          <p:cNvSpPr txBox="1"/>
          <p:nvPr/>
        </p:nvSpPr>
        <p:spPr>
          <a:xfrm>
            <a:off x="8756702" y="2235729"/>
            <a:ext cx="1783081" cy="338554"/>
          </a:xfrm>
          <a:prstGeom prst="rect">
            <a:avLst/>
          </a:prstGeom>
          <a:noFill/>
        </p:spPr>
        <p:txBody>
          <a:bodyPr wrap="square" rtlCol="0">
            <a:spAutoFit/>
          </a:bodyPr>
          <a:lstStyle/>
          <a:p>
            <a:r>
              <a:rPr lang="fr-FR" sz="1600" b="1" dirty="0"/>
              <a:t>72%        38%</a:t>
            </a:r>
          </a:p>
        </p:txBody>
      </p:sp>
      <p:sp>
        <p:nvSpPr>
          <p:cNvPr id="3" name="ZoneTexte 2"/>
          <p:cNvSpPr txBox="1"/>
          <p:nvPr/>
        </p:nvSpPr>
        <p:spPr>
          <a:xfrm>
            <a:off x="1287427" y="5385573"/>
            <a:ext cx="10515599" cy="738664"/>
          </a:xfrm>
          <a:prstGeom prst="rect">
            <a:avLst/>
          </a:prstGeom>
          <a:noFill/>
        </p:spPr>
        <p:txBody>
          <a:bodyPr wrap="square" rtlCol="0">
            <a:spAutoFit/>
          </a:bodyPr>
          <a:lstStyle/>
          <a:p>
            <a:r>
              <a:rPr lang="fr-FR" sz="1400" i="1" dirty="0">
                <a:solidFill>
                  <a:schemeClr val="bg1">
                    <a:lumMod val="50000"/>
                  </a:schemeClr>
                </a:solidFill>
              </a:rPr>
              <a:t>          2019 – 96% - 100%	2019 – 80% - 100%	       2019 – 105% - 100%               2019 – 103% - 100% </a:t>
            </a:r>
          </a:p>
          <a:p>
            <a:r>
              <a:rPr lang="fr-FR" sz="1400" i="1" dirty="0">
                <a:solidFill>
                  <a:schemeClr val="bg1">
                    <a:lumMod val="50000"/>
                  </a:schemeClr>
                </a:solidFill>
              </a:rPr>
              <a:t>          2018 – 90% - 100%	2018 – 86% - 100%	       2018 – 103% - 100%               2018 – 89% - 100%          </a:t>
            </a:r>
          </a:p>
          <a:p>
            <a:r>
              <a:rPr lang="fr-FR" sz="1400" i="1" dirty="0">
                <a:solidFill>
                  <a:schemeClr val="bg1">
                    <a:lumMod val="50000"/>
                  </a:schemeClr>
                </a:solidFill>
              </a:rPr>
              <a:t>          2017 – 92% - 100%	2017 – 87% - 100%	       2017 – 100% - 100%               2017 – 95% - 100%</a:t>
            </a:r>
          </a:p>
        </p:txBody>
      </p:sp>
      <p:sp>
        <p:nvSpPr>
          <p:cNvPr id="84" name="ZoneTexte 83"/>
          <p:cNvSpPr txBox="1"/>
          <p:nvPr/>
        </p:nvSpPr>
        <p:spPr>
          <a:xfrm>
            <a:off x="3928480" y="4456188"/>
            <a:ext cx="1008112" cy="338554"/>
          </a:xfrm>
          <a:prstGeom prst="rect">
            <a:avLst/>
          </a:prstGeom>
          <a:noFill/>
        </p:spPr>
        <p:txBody>
          <a:bodyPr wrap="square" rtlCol="0">
            <a:spAutoFit/>
          </a:bodyPr>
          <a:lstStyle/>
          <a:p>
            <a:r>
              <a:rPr lang="fr-FR" sz="1600" dirty="0">
                <a:solidFill>
                  <a:schemeClr val="bg1">
                    <a:lumMod val="50000"/>
                  </a:schemeClr>
                </a:solidFill>
                <a:effectLst>
                  <a:outerShdw blurRad="38100" dist="38100" dir="2700000" algn="tl">
                    <a:srgbClr val="000000">
                      <a:alpha val="43137"/>
                    </a:srgbClr>
                  </a:outerShdw>
                </a:effectLst>
              </a:rPr>
              <a:t>46,4 k€</a:t>
            </a:r>
          </a:p>
        </p:txBody>
      </p:sp>
      <p:sp>
        <p:nvSpPr>
          <p:cNvPr id="85" name="ZoneTexte 84"/>
          <p:cNvSpPr txBox="1"/>
          <p:nvPr/>
        </p:nvSpPr>
        <p:spPr>
          <a:xfrm>
            <a:off x="5233928" y="4453137"/>
            <a:ext cx="1008112" cy="338554"/>
          </a:xfrm>
          <a:prstGeom prst="rect">
            <a:avLst/>
          </a:prstGeom>
          <a:noFill/>
        </p:spPr>
        <p:txBody>
          <a:bodyPr wrap="square" rtlCol="0">
            <a:spAutoFit/>
          </a:bodyPr>
          <a:lstStyle/>
          <a:p>
            <a:r>
              <a:rPr lang="fr-FR" sz="1600" dirty="0">
                <a:solidFill>
                  <a:schemeClr val="tx1">
                    <a:lumMod val="50000"/>
                    <a:lumOff val="50000"/>
                  </a:schemeClr>
                </a:solidFill>
                <a:effectLst>
                  <a:outerShdw blurRad="38100" dist="38100" dir="2700000" algn="tl">
                    <a:srgbClr val="000000">
                      <a:alpha val="43137"/>
                    </a:srgbClr>
                  </a:outerShdw>
                </a:effectLst>
              </a:rPr>
              <a:t>61,3 k€</a:t>
            </a:r>
          </a:p>
        </p:txBody>
      </p:sp>
      <p:pic>
        <p:nvPicPr>
          <p:cNvPr id="86"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2930" y="4011464"/>
            <a:ext cx="835038" cy="835038"/>
          </a:xfrm>
          <a:prstGeom prst="rect">
            <a:avLst/>
          </a:prstGeom>
          <a:noFill/>
          <a:extLst>
            <a:ext uri="{909E8E84-426E-40DD-AFC4-6F175D3DCCD1}">
              <a14:hiddenFill xmlns:a14="http://schemas.microsoft.com/office/drawing/2010/main">
                <a:solidFill>
                  <a:srgbClr val="FFFFFF"/>
                </a:solidFill>
              </a14:hiddenFill>
            </a:ext>
          </a:extLst>
        </p:spPr>
      </p:pic>
      <p:sp>
        <p:nvSpPr>
          <p:cNvPr id="87" name="ZoneTexte 86"/>
          <p:cNvSpPr txBox="1"/>
          <p:nvPr/>
        </p:nvSpPr>
        <p:spPr>
          <a:xfrm>
            <a:off x="4230776" y="4934276"/>
            <a:ext cx="1833613" cy="369332"/>
          </a:xfrm>
          <a:prstGeom prst="rect">
            <a:avLst/>
          </a:prstGeom>
          <a:noFill/>
        </p:spPr>
        <p:txBody>
          <a:bodyPr wrap="square" rtlCol="0">
            <a:spAutoFit/>
          </a:bodyPr>
          <a:lstStyle/>
          <a:p>
            <a:r>
              <a:rPr lang="fr-FR" b="1" dirty="0"/>
              <a:t>75%	100%</a:t>
            </a:r>
          </a:p>
        </p:txBody>
      </p:sp>
      <p:sp>
        <p:nvSpPr>
          <p:cNvPr id="89" name="ZoneTexte 88"/>
          <p:cNvSpPr txBox="1"/>
          <p:nvPr/>
        </p:nvSpPr>
        <p:spPr>
          <a:xfrm>
            <a:off x="6139822" y="4445189"/>
            <a:ext cx="1008112" cy="338554"/>
          </a:xfrm>
          <a:prstGeom prst="rect">
            <a:avLst/>
          </a:prstGeom>
          <a:noFill/>
        </p:spPr>
        <p:txBody>
          <a:bodyPr wrap="square" rtlCol="0">
            <a:spAutoFit/>
          </a:bodyPr>
          <a:lstStyle/>
          <a:p>
            <a:r>
              <a:rPr lang="fr-FR" sz="1600" dirty="0">
                <a:solidFill>
                  <a:schemeClr val="bg1">
                    <a:lumMod val="50000"/>
                  </a:schemeClr>
                </a:solidFill>
                <a:effectLst>
                  <a:outerShdw blurRad="38100" dist="38100" dir="2700000" algn="tl">
                    <a:srgbClr val="000000">
                      <a:alpha val="43137"/>
                    </a:srgbClr>
                  </a:outerShdw>
                </a:effectLst>
              </a:rPr>
              <a:t>28,7 k€</a:t>
            </a:r>
          </a:p>
        </p:txBody>
      </p:sp>
      <p:sp>
        <p:nvSpPr>
          <p:cNvPr id="90" name="ZoneTexte 89"/>
          <p:cNvSpPr txBox="1"/>
          <p:nvPr/>
        </p:nvSpPr>
        <p:spPr>
          <a:xfrm>
            <a:off x="7411146" y="4446441"/>
            <a:ext cx="1008112" cy="338554"/>
          </a:xfrm>
          <a:prstGeom prst="rect">
            <a:avLst/>
          </a:prstGeom>
          <a:noFill/>
        </p:spPr>
        <p:txBody>
          <a:bodyPr wrap="square" rtlCol="0">
            <a:spAutoFit/>
          </a:bodyPr>
          <a:lstStyle/>
          <a:p>
            <a:r>
              <a:rPr lang="fr-FR" sz="1600" dirty="0">
                <a:solidFill>
                  <a:schemeClr val="tx1">
                    <a:lumMod val="50000"/>
                    <a:lumOff val="50000"/>
                  </a:schemeClr>
                </a:solidFill>
                <a:effectLst>
                  <a:outerShdw blurRad="38100" dist="38100" dir="2700000" algn="tl">
                    <a:srgbClr val="000000">
                      <a:alpha val="43137"/>
                    </a:srgbClr>
                  </a:outerShdw>
                </a:effectLst>
              </a:rPr>
              <a:t>29,0 k€</a:t>
            </a:r>
          </a:p>
        </p:txBody>
      </p:sp>
      <p:pic>
        <p:nvPicPr>
          <p:cNvPr id="9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753" y="4038669"/>
            <a:ext cx="835038" cy="835038"/>
          </a:xfrm>
          <a:prstGeom prst="rect">
            <a:avLst/>
          </a:prstGeom>
          <a:noFill/>
          <a:extLst>
            <a:ext uri="{909E8E84-426E-40DD-AFC4-6F175D3DCCD1}">
              <a14:hiddenFill xmlns:a14="http://schemas.microsoft.com/office/drawing/2010/main">
                <a:solidFill>
                  <a:srgbClr val="FFFFFF"/>
                </a:solidFill>
              </a14:hiddenFill>
            </a:ext>
          </a:extLst>
        </p:spPr>
      </p:pic>
      <p:sp>
        <p:nvSpPr>
          <p:cNvPr id="92" name="ZoneTexte 91"/>
          <p:cNvSpPr txBox="1"/>
          <p:nvPr/>
        </p:nvSpPr>
        <p:spPr>
          <a:xfrm>
            <a:off x="6393835" y="4931897"/>
            <a:ext cx="1944584" cy="369332"/>
          </a:xfrm>
          <a:prstGeom prst="rect">
            <a:avLst/>
          </a:prstGeom>
          <a:noFill/>
        </p:spPr>
        <p:txBody>
          <a:bodyPr wrap="square" rtlCol="0">
            <a:spAutoFit/>
          </a:bodyPr>
          <a:lstStyle/>
          <a:p>
            <a:r>
              <a:rPr lang="fr-FR" b="1" dirty="0"/>
              <a:t>99%	100%</a:t>
            </a:r>
          </a:p>
        </p:txBody>
      </p:sp>
      <p:sp>
        <p:nvSpPr>
          <p:cNvPr id="94" name="ZoneTexte 93"/>
          <p:cNvSpPr txBox="1"/>
          <p:nvPr/>
        </p:nvSpPr>
        <p:spPr>
          <a:xfrm>
            <a:off x="8328558" y="4445189"/>
            <a:ext cx="1008112" cy="338554"/>
          </a:xfrm>
          <a:prstGeom prst="rect">
            <a:avLst/>
          </a:prstGeom>
          <a:noFill/>
        </p:spPr>
        <p:txBody>
          <a:bodyPr wrap="square" rtlCol="0">
            <a:spAutoFit/>
          </a:bodyPr>
          <a:lstStyle/>
          <a:p>
            <a:r>
              <a:rPr lang="fr-FR" sz="1600" dirty="0">
                <a:solidFill>
                  <a:schemeClr val="bg1">
                    <a:lumMod val="50000"/>
                  </a:schemeClr>
                </a:solidFill>
                <a:effectLst>
                  <a:outerShdw blurRad="38100" dist="38100" dir="2700000" algn="tl">
                    <a:srgbClr val="000000">
                      <a:alpha val="43137"/>
                    </a:srgbClr>
                  </a:outerShdw>
                </a:effectLst>
              </a:rPr>
              <a:t>23,8 k€</a:t>
            </a:r>
          </a:p>
        </p:txBody>
      </p:sp>
      <p:sp>
        <p:nvSpPr>
          <p:cNvPr id="95" name="ZoneTexte 94"/>
          <p:cNvSpPr txBox="1"/>
          <p:nvPr/>
        </p:nvSpPr>
        <p:spPr>
          <a:xfrm>
            <a:off x="9575989" y="4412758"/>
            <a:ext cx="1008112" cy="338554"/>
          </a:xfrm>
          <a:prstGeom prst="rect">
            <a:avLst/>
          </a:prstGeom>
          <a:noFill/>
        </p:spPr>
        <p:txBody>
          <a:bodyPr wrap="square" rtlCol="0">
            <a:spAutoFit/>
          </a:bodyPr>
          <a:lstStyle/>
          <a:p>
            <a:r>
              <a:rPr lang="fr-FR" sz="1600" dirty="0">
                <a:solidFill>
                  <a:schemeClr val="tx1">
                    <a:lumMod val="50000"/>
                    <a:lumOff val="50000"/>
                  </a:schemeClr>
                </a:solidFill>
                <a:effectLst>
                  <a:outerShdw blurRad="38100" dist="38100" dir="2700000" algn="tl">
                    <a:srgbClr val="000000">
                      <a:alpha val="43137"/>
                    </a:srgbClr>
                  </a:outerShdw>
                </a:effectLst>
              </a:rPr>
              <a:t>23,4 k€</a:t>
            </a:r>
          </a:p>
        </p:txBody>
      </p:sp>
      <p:pic>
        <p:nvPicPr>
          <p:cNvPr id="96"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3669" y="4052325"/>
            <a:ext cx="835038" cy="835038"/>
          </a:xfrm>
          <a:prstGeom prst="rect">
            <a:avLst/>
          </a:prstGeom>
          <a:noFill/>
          <a:extLst>
            <a:ext uri="{909E8E84-426E-40DD-AFC4-6F175D3DCCD1}">
              <a14:hiddenFill xmlns:a14="http://schemas.microsoft.com/office/drawing/2010/main">
                <a:solidFill>
                  <a:srgbClr val="FFFFFF"/>
                </a:solidFill>
              </a14:hiddenFill>
            </a:ext>
          </a:extLst>
        </p:spPr>
      </p:pic>
      <p:sp>
        <p:nvSpPr>
          <p:cNvPr id="97" name="ZoneTexte 96"/>
          <p:cNvSpPr txBox="1"/>
          <p:nvPr/>
        </p:nvSpPr>
        <p:spPr>
          <a:xfrm>
            <a:off x="8538085" y="4942202"/>
            <a:ext cx="1951988" cy="369332"/>
          </a:xfrm>
          <a:prstGeom prst="rect">
            <a:avLst/>
          </a:prstGeom>
          <a:noFill/>
        </p:spPr>
        <p:txBody>
          <a:bodyPr wrap="square" rtlCol="0">
            <a:spAutoFit/>
          </a:bodyPr>
          <a:lstStyle/>
          <a:p>
            <a:r>
              <a:rPr lang="fr-FR" b="1" dirty="0"/>
              <a:t>102%	100%</a:t>
            </a:r>
          </a:p>
        </p:txBody>
      </p:sp>
      <p:sp>
        <p:nvSpPr>
          <p:cNvPr id="57" name="Titre 1"/>
          <p:cNvSpPr txBox="1">
            <a:spLocks/>
          </p:cNvSpPr>
          <p:nvPr/>
        </p:nvSpPr>
        <p:spPr>
          <a:xfrm>
            <a:off x="838200" y="14271"/>
            <a:ext cx="10515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dirty="0">
              <a:solidFill>
                <a:schemeClr val="bg1"/>
              </a:solidFill>
            </a:endParaRPr>
          </a:p>
        </p:txBody>
      </p:sp>
      <p:sp>
        <p:nvSpPr>
          <p:cNvPr id="58" name="Titre 1"/>
          <p:cNvSpPr>
            <a:spLocks noGrp="1"/>
          </p:cNvSpPr>
          <p:nvPr>
            <p:ph type="title"/>
          </p:nvPr>
        </p:nvSpPr>
        <p:spPr/>
        <p:txBody>
          <a:bodyPr>
            <a:normAutofit/>
          </a:bodyPr>
          <a:lstStyle/>
          <a:p>
            <a:r>
              <a:rPr lang="fr-FR" sz="3600" cap="small" dirty="0"/>
              <a:t>Le personnel des établissements PRIVES</a:t>
            </a:r>
          </a:p>
        </p:txBody>
      </p:sp>
      <p:sp>
        <p:nvSpPr>
          <p:cNvPr id="60" name="Espace réservé du numéro de diapositive 3"/>
          <p:cNvSpPr>
            <a:spLocks noGrp="1"/>
          </p:cNvSpPr>
          <p:nvPr>
            <p:ph type="sldNum" sz="quarter" idx="12"/>
          </p:nvPr>
        </p:nvSpPr>
        <p:spPr/>
        <p:txBody>
          <a:bodyPr/>
          <a:lstStyle/>
          <a:p>
            <a:r>
              <a:rPr lang="fr-FR" dirty="0"/>
              <a:t>23</a:t>
            </a:r>
          </a:p>
        </p:txBody>
      </p:sp>
      <p:sp>
        <p:nvSpPr>
          <p:cNvPr id="52" name="ZoneTexte 51">
            <a:extLst>
              <a:ext uri="{FF2B5EF4-FFF2-40B4-BE49-F238E27FC236}">
                <a16:creationId xmlns:a16="http://schemas.microsoft.com/office/drawing/2014/main" id="{95BBD25A-B609-4F0D-8221-934295FAFE13}"/>
              </a:ext>
            </a:extLst>
          </p:cNvPr>
          <p:cNvSpPr txBox="1"/>
          <p:nvPr/>
        </p:nvSpPr>
        <p:spPr>
          <a:xfrm>
            <a:off x="2056948" y="2857741"/>
            <a:ext cx="459246" cy="461665"/>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45 ans</a:t>
            </a:r>
          </a:p>
        </p:txBody>
      </p:sp>
      <p:sp>
        <p:nvSpPr>
          <p:cNvPr id="53" name="ZoneTexte 52">
            <a:extLst>
              <a:ext uri="{FF2B5EF4-FFF2-40B4-BE49-F238E27FC236}">
                <a16:creationId xmlns:a16="http://schemas.microsoft.com/office/drawing/2014/main" id="{0F03EBE9-2B8A-4517-9253-DADD2D6EF2A5}"/>
              </a:ext>
            </a:extLst>
          </p:cNvPr>
          <p:cNvSpPr txBox="1"/>
          <p:nvPr/>
        </p:nvSpPr>
        <p:spPr>
          <a:xfrm>
            <a:off x="2946825" y="2875897"/>
            <a:ext cx="459246" cy="461665"/>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47</a:t>
            </a:r>
          </a:p>
          <a:p>
            <a:pPr algn="ctr"/>
            <a:r>
              <a:rPr lang="fr-FR" sz="1200" b="1" dirty="0">
                <a:effectLst>
                  <a:outerShdw blurRad="38100" dist="38100" dir="2700000" algn="tl">
                    <a:srgbClr val="000000">
                      <a:alpha val="43137"/>
                    </a:srgbClr>
                  </a:outerShdw>
                </a:effectLst>
              </a:rPr>
              <a:t>ans</a:t>
            </a:r>
          </a:p>
        </p:txBody>
      </p:sp>
    </p:spTree>
    <p:extLst>
      <p:ext uri="{BB962C8B-B14F-4D97-AF65-F5344CB8AC3E}">
        <p14:creationId xmlns:p14="http://schemas.microsoft.com/office/powerpoint/2010/main" val="1388978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C058D32-7592-434D-8B16-49F988FC14B0}"/>
              </a:ext>
            </a:extLst>
          </p:cNvPr>
          <p:cNvSpPr>
            <a:spLocks noGrp="1"/>
          </p:cNvSpPr>
          <p:nvPr>
            <p:ph idx="13"/>
          </p:nvPr>
        </p:nvSpPr>
        <p:spPr/>
        <p:txBody>
          <a:bodyPr/>
          <a:lstStyle/>
          <a:p>
            <a:endParaRPr lang="fr-FR"/>
          </a:p>
        </p:txBody>
      </p:sp>
      <p:sp>
        <p:nvSpPr>
          <p:cNvPr id="7" name="Titre 1"/>
          <p:cNvSpPr>
            <a:spLocks noGrp="1"/>
          </p:cNvSpPr>
          <p:nvPr>
            <p:ph type="title"/>
          </p:nvPr>
        </p:nvSpPr>
        <p:spPr/>
        <p:txBody>
          <a:bodyPr>
            <a:normAutofit/>
          </a:bodyPr>
          <a:lstStyle/>
          <a:p>
            <a:r>
              <a:rPr lang="fr-FR" sz="3600" cap="small" dirty="0"/>
              <a:t>Le personnel des établissements PRIVES</a:t>
            </a:r>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43</a:t>
            </a:fld>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2154671769"/>
              </p:ext>
            </p:extLst>
          </p:nvPr>
        </p:nvGraphicFramePr>
        <p:xfrm>
          <a:off x="1037060" y="2342933"/>
          <a:ext cx="9857680" cy="2920443"/>
        </p:xfrm>
        <a:graphic>
          <a:graphicData uri="http://schemas.openxmlformats.org/drawingml/2006/table">
            <a:tbl>
              <a:tblPr firstRow="1" bandRow="1">
                <a:tableStyleId>{69012ECD-51FC-41F1-AA8D-1B2483CD663E}</a:tableStyleId>
              </a:tblPr>
              <a:tblGrid>
                <a:gridCol w="1454412">
                  <a:extLst>
                    <a:ext uri="{9D8B030D-6E8A-4147-A177-3AD203B41FA5}">
                      <a16:colId xmlns:a16="http://schemas.microsoft.com/office/drawing/2014/main" val="951934623"/>
                    </a:ext>
                  </a:extLst>
                </a:gridCol>
                <a:gridCol w="1535212">
                  <a:extLst>
                    <a:ext uri="{9D8B030D-6E8A-4147-A177-3AD203B41FA5}">
                      <a16:colId xmlns:a16="http://schemas.microsoft.com/office/drawing/2014/main" val="1645648803"/>
                    </a:ext>
                  </a:extLst>
                </a:gridCol>
                <a:gridCol w="1696813">
                  <a:extLst>
                    <a:ext uri="{9D8B030D-6E8A-4147-A177-3AD203B41FA5}">
                      <a16:colId xmlns:a16="http://schemas.microsoft.com/office/drawing/2014/main" val="3566881045"/>
                    </a:ext>
                  </a:extLst>
                </a:gridCol>
                <a:gridCol w="1885349">
                  <a:extLst>
                    <a:ext uri="{9D8B030D-6E8A-4147-A177-3AD203B41FA5}">
                      <a16:colId xmlns:a16="http://schemas.microsoft.com/office/drawing/2014/main" val="980320965"/>
                    </a:ext>
                  </a:extLst>
                </a:gridCol>
                <a:gridCol w="1642947">
                  <a:extLst>
                    <a:ext uri="{9D8B030D-6E8A-4147-A177-3AD203B41FA5}">
                      <a16:colId xmlns:a16="http://schemas.microsoft.com/office/drawing/2014/main" val="3087147576"/>
                    </a:ext>
                  </a:extLst>
                </a:gridCol>
                <a:gridCol w="1642947">
                  <a:extLst>
                    <a:ext uri="{9D8B030D-6E8A-4147-A177-3AD203B41FA5}">
                      <a16:colId xmlns:a16="http://schemas.microsoft.com/office/drawing/2014/main" val="206815055"/>
                    </a:ext>
                  </a:extLst>
                </a:gridCol>
              </a:tblGrid>
              <a:tr h="1052119">
                <a:tc>
                  <a:txBody>
                    <a:bodyPr/>
                    <a:lstStyle/>
                    <a:p>
                      <a:pPr algn="ctr"/>
                      <a:endParaRPr lang="fr-FR"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dirty="0"/>
                    </a:p>
                  </a:txBody>
                  <a:tcPr anchor="ctr">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Cadres</a:t>
                      </a:r>
                      <a:endParaRPr lang="fr-FR" baseline="0" dirty="0"/>
                    </a:p>
                    <a:p>
                      <a:pPr algn="ctr"/>
                      <a:r>
                        <a:rPr lang="fr-FR" baseline="0" dirty="0"/>
                        <a:t>enseignants</a:t>
                      </a:r>
                      <a:endParaRPr lang="fr-FR" dirty="0"/>
                    </a:p>
                  </a:txBody>
                  <a:tcPr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fr-FR" dirty="0"/>
                        <a:t>Cadres administratifs</a:t>
                      </a:r>
                    </a:p>
                  </a:txBody>
                  <a:tcPr anchor="ctr">
                    <a:lnL>
                      <a:noFill/>
                    </a:lnL>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dirty="0"/>
                        <a:t>Techniciens</a:t>
                      </a:r>
                    </a:p>
                  </a:txBody>
                  <a:tcPr anchor="ctr">
                    <a:lnB w="12700" cap="flat" cmpd="sng" algn="ctr">
                      <a:solidFill>
                        <a:schemeClr val="tx1"/>
                      </a:solidFill>
                      <a:prstDash val="solid"/>
                      <a:round/>
                      <a:headEnd type="none" w="med" len="med"/>
                      <a:tailEnd type="none" w="med" len="med"/>
                    </a:lnB>
                    <a:solidFill>
                      <a:srgbClr val="003CC8"/>
                    </a:solidFill>
                  </a:tcPr>
                </a:tc>
                <a:tc>
                  <a:txBody>
                    <a:bodyPr/>
                    <a:lstStyle/>
                    <a:p>
                      <a:pPr algn="ctr"/>
                      <a:r>
                        <a:rPr lang="fr-FR" dirty="0">
                          <a:solidFill>
                            <a:schemeClr val="tx1"/>
                          </a:solidFill>
                        </a:rPr>
                        <a:t>Employés</a:t>
                      </a:r>
                    </a:p>
                  </a:txBody>
                  <a:tcPr anchor="ctr">
                    <a:lnB w="12700" cap="flat" cmpd="sng" algn="ctr">
                      <a:solidFill>
                        <a:schemeClr val="tx1"/>
                      </a:solidFill>
                      <a:prstDash val="solid"/>
                      <a:round/>
                      <a:headEnd type="none" w="med" len="med"/>
                      <a:tailEnd type="none" w="med" len="med"/>
                    </a:lnB>
                    <a:solidFill>
                      <a:srgbClr val="FFE300"/>
                    </a:solidFill>
                  </a:tcPr>
                </a:tc>
                <a:extLst>
                  <a:ext uri="{0D108BD9-81ED-4DB2-BD59-A6C34878D82A}">
                    <a16:rowId xmlns:a16="http://schemas.microsoft.com/office/drawing/2014/main" val="1704664791"/>
                  </a:ext>
                </a:extLst>
              </a:tr>
              <a:tr h="467081">
                <a:tc rowSpan="2">
                  <a:txBody>
                    <a:bodyPr/>
                    <a:lstStyle/>
                    <a:p>
                      <a:r>
                        <a:rPr lang="fr-FR" b="1" dirty="0"/>
                        <a:t>Salaires moyens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a:t>Femmes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90,4%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75,7%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99,0%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102,0%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1921058"/>
                  </a:ext>
                </a:extLst>
              </a:tr>
              <a:tr h="467081">
                <a:tc vMerge="1">
                  <a:txBody>
                    <a:bodyPr/>
                    <a:lstStyle/>
                    <a:p>
                      <a:endParaRPr lang="fr-FR" dirty="0"/>
                    </a:p>
                  </a:txBody>
                  <a:tcPr/>
                </a:tc>
                <a:tc>
                  <a:txBody>
                    <a:bodyPr/>
                    <a:lstStyle/>
                    <a:p>
                      <a:r>
                        <a:rPr lang="fr-FR" b="1" dirty="0"/>
                        <a:t>Hommes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3153920"/>
                  </a:ext>
                </a:extLst>
              </a:tr>
              <a:tr h="467081">
                <a:tc rowSpan="2">
                  <a:txBody>
                    <a:bodyPr/>
                    <a:lstStyle/>
                    <a:p>
                      <a:r>
                        <a:rPr lang="fr-FR" b="1" dirty="0"/>
                        <a:t>Salaires</a:t>
                      </a:r>
                    </a:p>
                    <a:p>
                      <a:r>
                        <a:rPr lang="fr-FR" b="1" dirty="0"/>
                        <a:t>médians</a:t>
                      </a:r>
                    </a:p>
                  </a:txBody>
                  <a:tcPr anchor="ctr">
                    <a:lnT w="12700" cap="flat" cmpd="sng" algn="ctr">
                      <a:solidFill>
                        <a:schemeClr val="tx1"/>
                      </a:solidFill>
                      <a:prstDash val="solid"/>
                      <a:round/>
                      <a:headEnd type="none" w="med" len="med"/>
                      <a:tailEnd type="none" w="med" len="med"/>
                    </a:lnT>
                  </a:tcPr>
                </a:tc>
                <a:tc>
                  <a:txBody>
                    <a:bodyPr/>
                    <a:lstStyle/>
                    <a:p>
                      <a:r>
                        <a:rPr lang="fr-FR" b="1" dirty="0"/>
                        <a:t>Femmes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92,8%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81,2%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97,2%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100,1%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848030"/>
                  </a:ext>
                </a:extLst>
              </a:tr>
              <a:tr h="467081">
                <a:tc vMerge="1">
                  <a:txBody>
                    <a:bodyPr/>
                    <a:lstStyle/>
                    <a:p>
                      <a:endParaRPr lang="fr-FR" dirty="0"/>
                    </a:p>
                  </a:txBody>
                  <a:tcPr/>
                </a:tc>
                <a:tc>
                  <a:txBody>
                    <a:bodyPr/>
                    <a:lstStyle/>
                    <a:p>
                      <a:r>
                        <a:rPr lang="fr-FR" b="1" dirty="0"/>
                        <a:t>Hommes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7681115"/>
                  </a:ext>
                </a:extLst>
              </a:tr>
            </a:tbl>
          </a:graphicData>
        </a:graphic>
      </p:graphicFrame>
    </p:spTree>
    <p:extLst>
      <p:ext uri="{BB962C8B-B14F-4D97-AF65-F5344CB8AC3E}">
        <p14:creationId xmlns:p14="http://schemas.microsoft.com/office/powerpoint/2010/main" val="477503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B4F6028-69C6-41B5-9556-426C1074D9F7}"/>
              </a:ext>
            </a:extLst>
          </p:cNvPr>
          <p:cNvSpPr>
            <a:spLocks noGrp="1"/>
          </p:cNvSpPr>
          <p:nvPr>
            <p:ph idx="13"/>
          </p:nvPr>
        </p:nvSpPr>
        <p:spPr/>
        <p:txBody>
          <a:bodyPr/>
          <a:lstStyle/>
          <a:p>
            <a:endParaRPr lang="fr-FR"/>
          </a:p>
        </p:txBody>
      </p:sp>
      <p:sp>
        <p:nvSpPr>
          <p:cNvPr id="7" name="Titre 1"/>
          <p:cNvSpPr>
            <a:spLocks noGrp="1"/>
          </p:cNvSpPr>
          <p:nvPr>
            <p:ph type="title"/>
          </p:nvPr>
        </p:nvSpPr>
        <p:spPr/>
        <p:txBody>
          <a:bodyPr>
            <a:normAutofit/>
          </a:bodyPr>
          <a:lstStyle/>
          <a:p>
            <a:r>
              <a:rPr lang="fr-FR" sz="3600" cap="small" dirty="0"/>
              <a:t>Le personnel des établissements PRIVES</a:t>
            </a:r>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44</a:t>
            </a:fld>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3818804532"/>
              </p:ext>
            </p:extLst>
          </p:nvPr>
        </p:nvGraphicFramePr>
        <p:xfrm>
          <a:off x="1037060" y="2342933"/>
          <a:ext cx="9857680" cy="2920443"/>
        </p:xfrm>
        <a:graphic>
          <a:graphicData uri="http://schemas.openxmlformats.org/drawingml/2006/table">
            <a:tbl>
              <a:tblPr firstRow="1" bandRow="1">
                <a:tableStyleId>{69012ECD-51FC-41F1-AA8D-1B2483CD663E}</a:tableStyleId>
              </a:tblPr>
              <a:tblGrid>
                <a:gridCol w="1454412">
                  <a:extLst>
                    <a:ext uri="{9D8B030D-6E8A-4147-A177-3AD203B41FA5}">
                      <a16:colId xmlns:a16="http://schemas.microsoft.com/office/drawing/2014/main" val="951934623"/>
                    </a:ext>
                  </a:extLst>
                </a:gridCol>
                <a:gridCol w="1535212">
                  <a:extLst>
                    <a:ext uri="{9D8B030D-6E8A-4147-A177-3AD203B41FA5}">
                      <a16:colId xmlns:a16="http://schemas.microsoft.com/office/drawing/2014/main" val="1645648803"/>
                    </a:ext>
                  </a:extLst>
                </a:gridCol>
                <a:gridCol w="1696813">
                  <a:extLst>
                    <a:ext uri="{9D8B030D-6E8A-4147-A177-3AD203B41FA5}">
                      <a16:colId xmlns:a16="http://schemas.microsoft.com/office/drawing/2014/main" val="3566881045"/>
                    </a:ext>
                  </a:extLst>
                </a:gridCol>
                <a:gridCol w="1885349">
                  <a:extLst>
                    <a:ext uri="{9D8B030D-6E8A-4147-A177-3AD203B41FA5}">
                      <a16:colId xmlns:a16="http://schemas.microsoft.com/office/drawing/2014/main" val="980320965"/>
                    </a:ext>
                  </a:extLst>
                </a:gridCol>
                <a:gridCol w="1642947">
                  <a:extLst>
                    <a:ext uri="{9D8B030D-6E8A-4147-A177-3AD203B41FA5}">
                      <a16:colId xmlns:a16="http://schemas.microsoft.com/office/drawing/2014/main" val="3087147576"/>
                    </a:ext>
                  </a:extLst>
                </a:gridCol>
                <a:gridCol w="1642947">
                  <a:extLst>
                    <a:ext uri="{9D8B030D-6E8A-4147-A177-3AD203B41FA5}">
                      <a16:colId xmlns:a16="http://schemas.microsoft.com/office/drawing/2014/main" val="206815055"/>
                    </a:ext>
                  </a:extLst>
                </a:gridCol>
              </a:tblGrid>
              <a:tr h="1052119">
                <a:tc>
                  <a:txBody>
                    <a:bodyPr/>
                    <a:lstStyle/>
                    <a:p>
                      <a:pPr algn="ctr"/>
                      <a:endParaRPr lang="fr-FR"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dirty="0"/>
                    </a:p>
                  </a:txBody>
                  <a:tcPr anchor="ctr">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Cadres</a:t>
                      </a:r>
                      <a:endParaRPr lang="fr-FR" baseline="0" dirty="0"/>
                    </a:p>
                    <a:p>
                      <a:pPr algn="ctr"/>
                      <a:r>
                        <a:rPr lang="fr-FR" baseline="0" dirty="0"/>
                        <a:t>enseignants</a:t>
                      </a:r>
                      <a:endParaRPr lang="fr-FR" dirty="0"/>
                    </a:p>
                  </a:txBody>
                  <a:tcPr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fr-FR" dirty="0"/>
                        <a:t>Cadres administratifs</a:t>
                      </a:r>
                    </a:p>
                  </a:txBody>
                  <a:tcPr anchor="ctr">
                    <a:lnL>
                      <a:noFill/>
                    </a:lnL>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dirty="0"/>
                        <a:t>Techniciens</a:t>
                      </a:r>
                    </a:p>
                  </a:txBody>
                  <a:tcPr anchor="ctr">
                    <a:lnB w="12700" cap="flat" cmpd="sng" algn="ctr">
                      <a:solidFill>
                        <a:schemeClr val="tx1"/>
                      </a:solidFill>
                      <a:prstDash val="solid"/>
                      <a:round/>
                      <a:headEnd type="none" w="med" len="med"/>
                      <a:tailEnd type="none" w="med" len="med"/>
                    </a:lnB>
                    <a:solidFill>
                      <a:srgbClr val="003CC8"/>
                    </a:solidFill>
                  </a:tcPr>
                </a:tc>
                <a:tc>
                  <a:txBody>
                    <a:bodyPr/>
                    <a:lstStyle/>
                    <a:p>
                      <a:pPr algn="ctr"/>
                      <a:r>
                        <a:rPr lang="fr-FR" dirty="0">
                          <a:solidFill>
                            <a:schemeClr val="tx1"/>
                          </a:solidFill>
                        </a:rPr>
                        <a:t>Employés</a:t>
                      </a:r>
                    </a:p>
                  </a:txBody>
                  <a:tcPr anchor="ctr">
                    <a:lnB w="12700" cap="flat" cmpd="sng" algn="ctr">
                      <a:solidFill>
                        <a:schemeClr val="tx1"/>
                      </a:solidFill>
                      <a:prstDash val="solid"/>
                      <a:round/>
                      <a:headEnd type="none" w="med" len="med"/>
                      <a:tailEnd type="none" w="med" len="med"/>
                    </a:lnB>
                    <a:solidFill>
                      <a:srgbClr val="FFE300"/>
                    </a:solidFill>
                  </a:tcPr>
                </a:tc>
                <a:extLst>
                  <a:ext uri="{0D108BD9-81ED-4DB2-BD59-A6C34878D82A}">
                    <a16:rowId xmlns:a16="http://schemas.microsoft.com/office/drawing/2014/main" val="1704664791"/>
                  </a:ext>
                </a:extLst>
              </a:tr>
              <a:tr h="467081">
                <a:tc rowSpan="2">
                  <a:txBody>
                    <a:bodyPr/>
                    <a:lstStyle/>
                    <a:p>
                      <a:r>
                        <a:rPr lang="fr-FR" b="1" dirty="0"/>
                        <a:t>Salaires moyens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a:t>Femmes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59 694 €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46 376 €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28 702 €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23 821 €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1921058"/>
                  </a:ext>
                </a:extLst>
              </a:tr>
              <a:tr h="467081">
                <a:tc vMerge="1">
                  <a:txBody>
                    <a:bodyPr/>
                    <a:lstStyle/>
                    <a:p>
                      <a:endParaRPr lang="fr-FR" dirty="0"/>
                    </a:p>
                  </a:txBody>
                  <a:tcPr/>
                </a:tc>
                <a:tc>
                  <a:txBody>
                    <a:bodyPr/>
                    <a:lstStyle/>
                    <a:p>
                      <a:r>
                        <a:rPr lang="fr-FR" b="1" dirty="0"/>
                        <a:t>Hommes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66 046 €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61 285 €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28 993 €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23 347 €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3153920"/>
                  </a:ext>
                </a:extLst>
              </a:tr>
              <a:tr h="467081">
                <a:tc rowSpan="2">
                  <a:txBody>
                    <a:bodyPr/>
                    <a:lstStyle/>
                    <a:p>
                      <a:r>
                        <a:rPr lang="fr-FR" b="1" dirty="0"/>
                        <a:t>Salaires</a:t>
                      </a:r>
                    </a:p>
                    <a:p>
                      <a:r>
                        <a:rPr lang="fr-FR" b="1" dirty="0"/>
                        <a:t>médians</a:t>
                      </a:r>
                    </a:p>
                  </a:txBody>
                  <a:tcPr anchor="ctr">
                    <a:lnT w="12700" cap="flat" cmpd="sng" algn="ctr">
                      <a:solidFill>
                        <a:schemeClr val="tx1"/>
                      </a:solidFill>
                      <a:prstDash val="solid"/>
                      <a:round/>
                      <a:headEnd type="none" w="med" len="med"/>
                      <a:tailEnd type="none" w="med" len="med"/>
                    </a:lnT>
                  </a:tcPr>
                </a:tc>
                <a:tc>
                  <a:txBody>
                    <a:bodyPr/>
                    <a:lstStyle/>
                    <a:p>
                      <a:r>
                        <a:rPr lang="fr-FR" b="1" dirty="0"/>
                        <a:t>Femmes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58 683 €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41 979 €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29 471 €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23 755 €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848030"/>
                  </a:ext>
                </a:extLst>
              </a:tr>
              <a:tr h="467081">
                <a:tc vMerge="1">
                  <a:txBody>
                    <a:bodyPr/>
                    <a:lstStyle/>
                    <a:p>
                      <a:endParaRPr lang="fr-FR" dirty="0"/>
                    </a:p>
                  </a:txBody>
                  <a:tcPr/>
                </a:tc>
                <a:tc>
                  <a:txBody>
                    <a:bodyPr/>
                    <a:lstStyle/>
                    <a:p>
                      <a:r>
                        <a:rPr lang="fr-FR" b="1" dirty="0"/>
                        <a:t>Hommes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51 192 €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51 706 €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fr-FR" dirty="0"/>
                        <a:t>29 456 €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fr-FR" dirty="0"/>
                        <a:t>23 741 €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7681115"/>
                  </a:ext>
                </a:extLst>
              </a:tr>
            </a:tbl>
          </a:graphicData>
        </a:graphic>
      </p:graphicFrame>
    </p:spTree>
    <p:extLst>
      <p:ext uri="{BB962C8B-B14F-4D97-AF65-F5344CB8AC3E}">
        <p14:creationId xmlns:p14="http://schemas.microsoft.com/office/powerpoint/2010/main" val="2289345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EAE936F-60B9-4C48-BAF5-E7112AB12A72}" type="slidenum">
              <a:rPr lang="fr-FR" smtClean="0"/>
              <a:t>45</a:t>
            </a:fld>
            <a:endParaRPr lang="fr-FR" dirty="0"/>
          </a:p>
        </p:txBody>
      </p:sp>
      <p:grpSp>
        <p:nvGrpSpPr>
          <p:cNvPr id="16" name="Groupe 15"/>
          <p:cNvGrpSpPr/>
          <p:nvPr/>
        </p:nvGrpSpPr>
        <p:grpSpPr>
          <a:xfrm>
            <a:off x="1739365" y="2204864"/>
            <a:ext cx="8787284" cy="3976262"/>
            <a:chOff x="179512" y="2281309"/>
            <a:chExt cx="8787284" cy="3904073"/>
          </a:xfrm>
        </p:grpSpPr>
        <p:pic>
          <p:nvPicPr>
            <p:cNvPr id="5129"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179512" y="2571963"/>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2431398" y="2602236"/>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4611578" y="2602236"/>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6789187" y="2602236"/>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6" name="Connecteur droit 65"/>
            <p:cNvCxnSpPr/>
            <p:nvPr/>
          </p:nvCxnSpPr>
          <p:spPr>
            <a:xfrm flipV="1">
              <a:off x="2411760" y="2281309"/>
              <a:ext cx="0" cy="3904073"/>
            </a:xfrm>
            <a:prstGeom prst="line">
              <a:avLst/>
            </a:prstGeom>
            <a:ln>
              <a:solidFill>
                <a:srgbClr val="003CC8"/>
              </a:solidFill>
            </a:ln>
          </p:spPr>
          <p:style>
            <a:lnRef idx="3">
              <a:schemeClr val="accent4"/>
            </a:lnRef>
            <a:fillRef idx="0">
              <a:schemeClr val="accent4"/>
            </a:fillRef>
            <a:effectRef idx="2">
              <a:schemeClr val="accent4"/>
            </a:effectRef>
            <a:fontRef idx="minor">
              <a:schemeClr val="tx1"/>
            </a:fontRef>
          </p:style>
        </p:cxnSp>
        <p:cxnSp>
          <p:nvCxnSpPr>
            <p:cNvPr id="68" name="Connecteur droit 67"/>
            <p:cNvCxnSpPr/>
            <p:nvPr/>
          </p:nvCxnSpPr>
          <p:spPr>
            <a:xfrm flipV="1">
              <a:off x="4609007" y="2311582"/>
              <a:ext cx="27318" cy="3873800"/>
            </a:xfrm>
            <a:prstGeom prst="line">
              <a:avLst/>
            </a:prstGeom>
            <a:ln>
              <a:solidFill>
                <a:srgbClr val="003CC8"/>
              </a:solidFill>
            </a:ln>
          </p:spPr>
          <p:style>
            <a:lnRef idx="3">
              <a:schemeClr val="accent4"/>
            </a:lnRef>
            <a:fillRef idx="0">
              <a:schemeClr val="accent4"/>
            </a:fillRef>
            <a:effectRef idx="2">
              <a:schemeClr val="accent4"/>
            </a:effectRef>
            <a:fontRef idx="minor">
              <a:schemeClr val="tx1"/>
            </a:fontRef>
          </p:style>
        </p:cxnSp>
        <p:cxnSp>
          <p:nvCxnSpPr>
            <p:cNvPr id="69" name="Connecteur droit 68"/>
            <p:cNvCxnSpPr/>
            <p:nvPr/>
          </p:nvCxnSpPr>
          <p:spPr>
            <a:xfrm flipH="1" flipV="1">
              <a:off x="6789187" y="2311582"/>
              <a:ext cx="15061" cy="3873800"/>
            </a:xfrm>
            <a:prstGeom prst="line">
              <a:avLst/>
            </a:prstGeom>
            <a:ln>
              <a:solidFill>
                <a:srgbClr val="003CC8"/>
              </a:solidFill>
            </a:ln>
          </p:spPr>
          <p:style>
            <a:lnRef idx="3">
              <a:schemeClr val="accent4"/>
            </a:lnRef>
            <a:fillRef idx="0">
              <a:schemeClr val="accent4"/>
            </a:fillRef>
            <a:effectRef idx="2">
              <a:schemeClr val="accent4"/>
            </a:effectRef>
            <a:fontRef idx="minor">
              <a:schemeClr val="tx1"/>
            </a:fontRef>
          </p:style>
        </p:cxnSp>
      </p:grpSp>
      <p:sp>
        <p:nvSpPr>
          <p:cNvPr id="51" name="Rectangle à coins arrondis 50"/>
          <p:cNvSpPr/>
          <p:nvPr/>
        </p:nvSpPr>
        <p:spPr>
          <a:xfrm>
            <a:off x="1784205" y="1320690"/>
            <a:ext cx="2016223" cy="792088"/>
          </a:xfrm>
          <a:prstGeom prst="roundRect">
            <a:avLst/>
          </a:prstGeom>
          <a:solidFill>
            <a:srgbClr val="FF091E"/>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b="1" dirty="0"/>
              <a:t>Cadres</a:t>
            </a:r>
          </a:p>
          <a:p>
            <a:pPr algn="ctr"/>
            <a:r>
              <a:rPr lang="fr-FR" b="1" dirty="0"/>
              <a:t>enseignants</a:t>
            </a:r>
          </a:p>
        </p:txBody>
      </p:sp>
      <p:sp>
        <p:nvSpPr>
          <p:cNvPr id="62" name="Rectangle à coins arrondis 61"/>
          <p:cNvSpPr/>
          <p:nvPr/>
        </p:nvSpPr>
        <p:spPr>
          <a:xfrm>
            <a:off x="4036090" y="1347271"/>
            <a:ext cx="2016223" cy="792088"/>
          </a:xfrm>
          <a:prstGeom prst="roundRect">
            <a:avLst/>
          </a:prstGeom>
          <a:solidFill>
            <a:srgbClr val="FF091E"/>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b="1" dirty="0"/>
              <a:t>Cadres administratifs</a:t>
            </a:r>
          </a:p>
        </p:txBody>
      </p:sp>
      <p:sp>
        <p:nvSpPr>
          <p:cNvPr id="63" name="Rectangle à coins arrondis 62"/>
          <p:cNvSpPr/>
          <p:nvPr/>
        </p:nvSpPr>
        <p:spPr>
          <a:xfrm>
            <a:off x="6245446" y="1362584"/>
            <a:ext cx="2016223" cy="792088"/>
          </a:xfrm>
          <a:prstGeom prst="roundRect">
            <a:avLst/>
          </a:prstGeom>
          <a:solidFill>
            <a:srgbClr val="003CC8"/>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Techniciens</a:t>
            </a:r>
          </a:p>
        </p:txBody>
      </p:sp>
      <p:sp>
        <p:nvSpPr>
          <p:cNvPr id="64" name="Rectangle à coins arrondis 63"/>
          <p:cNvSpPr/>
          <p:nvPr/>
        </p:nvSpPr>
        <p:spPr>
          <a:xfrm>
            <a:off x="8474574" y="1374405"/>
            <a:ext cx="2016223" cy="792088"/>
          </a:xfrm>
          <a:prstGeom prst="roundRect">
            <a:avLst/>
          </a:prstGeom>
          <a:solidFill>
            <a:srgbClr val="FFE30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a:solidFill>
                  <a:schemeClr val="tx1"/>
                </a:solidFill>
              </a:rPr>
              <a:t>Employés</a:t>
            </a:r>
          </a:p>
        </p:txBody>
      </p:sp>
      <p:sp>
        <p:nvSpPr>
          <p:cNvPr id="72" name="ZoneTexte 71"/>
          <p:cNvSpPr txBox="1"/>
          <p:nvPr/>
        </p:nvSpPr>
        <p:spPr>
          <a:xfrm>
            <a:off x="1996068" y="2204864"/>
            <a:ext cx="1743756" cy="400110"/>
          </a:xfrm>
          <a:prstGeom prst="rect">
            <a:avLst/>
          </a:prstGeom>
          <a:noFill/>
        </p:spPr>
        <p:txBody>
          <a:bodyPr wrap="square" rtlCol="0">
            <a:spAutoFit/>
          </a:bodyPr>
          <a:lstStyle/>
          <a:p>
            <a:r>
              <a:rPr lang="fr-FR" sz="2000" b="1" dirty="0"/>
              <a:t>40%       60%</a:t>
            </a:r>
          </a:p>
        </p:txBody>
      </p:sp>
      <p:sp>
        <p:nvSpPr>
          <p:cNvPr id="73" name="ZoneTexte 72"/>
          <p:cNvSpPr txBox="1"/>
          <p:nvPr/>
        </p:nvSpPr>
        <p:spPr>
          <a:xfrm>
            <a:off x="4258402" y="2217951"/>
            <a:ext cx="1736283" cy="400110"/>
          </a:xfrm>
          <a:prstGeom prst="rect">
            <a:avLst/>
          </a:prstGeom>
          <a:noFill/>
        </p:spPr>
        <p:txBody>
          <a:bodyPr wrap="square" rtlCol="0">
            <a:spAutoFit/>
          </a:bodyPr>
          <a:lstStyle/>
          <a:p>
            <a:r>
              <a:rPr lang="fr-FR" sz="2000" b="1" dirty="0"/>
              <a:t>68%       32%</a:t>
            </a:r>
          </a:p>
        </p:txBody>
      </p:sp>
      <p:sp>
        <p:nvSpPr>
          <p:cNvPr id="76" name="ZoneTexte 75"/>
          <p:cNvSpPr txBox="1"/>
          <p:nvPr/>
        </p:nvSpPr>
        <p:spPr>
          <a:xfrm>
            <a:off x="6374153" y="2199396"/>
            <a:ext cx="1798141" cy="400110"/>
          </a:xfrm>
          <a:prstGeom prst="rect">
            <a:avLst/>
          </a:prstGeom>
          <a:noFill/>
        </p:spPr>
        <p:txBody>
          <a:bodyPr wrap="square" rtlCol="0">
            <a:spAutoFit/>
          </a:bodyPr>
          <a:lstStyle/>
          <a:p>
            <a:r>
              <a:rPr lang="fr-FR" sz="2000" b="1" dirty="0"/>
              <a:t>67%       33%</a:t>
            </a:r>
          </a:p>
        </p:txBody>
      </p:sp>
      <p:sp>
        <p:nvSpPr>
          <p:cNvPr id="77" name="ZoneTexte 76"/>
          <p:cNvSpPr txBox="1"/>
          <p:nvPr/>
        </p:nvSpPr>
        <p:spPr>
          <a:xfrm>
            <a:off x="8629014" y="2211581"/>
            <a:ext cx="1797738" cy="406479"/>
          </a:xfrm>
          <a:prstGeom prst="rect">
            <a:avLst/>
          </a:prstGeom>
          <a:noFill/>
        </p:spPr>
        <p:txBody>
          <a:bodyPr wrap="square" rtlCol="0">
            <a:spAutoFit/>
          </a:bodyPr>
          <a:lstStyle/>
          <a:p>
            <a:r>
              <a:rPr lang="fr-FR" sz="2000" b="1" dirty="0"/>
              <a:t>72%       38%</a:t>
            </a:r>
          </a:p>
        </p:txBody>
      </p:sp>
      <p:sp>
        <p:nvSpPr>
          <p:cNvPr id="3" name="ZoneTexte 2"/>
          <p:cNvSpPr txBox="1"/>
          <p:nvPr/>
        </p:nvSpPr>
        <p:spPr>
          <a:xfrm>
            <a:off x="1703513" y="4365105"/>
            <a:ext cx="2177609" cy="1477328"/>
          </a:xfrm>
          <a:prstGeom prst="rect">
            <a:avLst/>
          </a:prstGeom>
          <a:noFill/>
        </p:spPr>
        <p:txBody>
          <a:bodyPr wrap="square" rtlCol="0">
            <a:spAutoFit/>
          </a:bodyPr>
          <a:lstStyle/>
          <a:p>
            <a:r>
              <a:rPr lang="fr-FR" sz="1600" b="1" dirty="0">
                <a:solidFill>
                  <a:srgbClr val="FF0000"/>
                </a:solidFill>
              </a:rPr>
              <a:t>Recrutements 37%</a:t>
            </a:r>
          </a:p>
          <a:p>
            <a:r>
              <a:rPr lang="fr-FR" sz="1400" i="1" dirty="0"/>
              <a:t>43% 2019 - 53% 2018</a:t>
            </a:r>
          </a:p>
          <a:p>
            <a:r>
              <a:rPr lang="fr-FR" sz="1600" b="1" dirty="0">
                <a:solidFill>
                  <a:srgbClr val="FF0000"/>
                </a:solidFill>
              </a:rPr>
              <a:t>Formations 54%</a:t>
            </a:r>
          </a:p>
          <a:p>
            <a:r>
              <a:rPr lang="fr-FR" sz="1400" i="1" dirty="0"/>
              <a:t>52% 2019 - 50% 2018</a:t>
            </a:r>
          </a:p>
          <a:p>
            <a:r>
              <a:rPr lang="fr-FR" sz="1600" b="1" dirty="0">
                <a:solidFill>
                  <a:srgbClr val="FF0000"/>
                </a:solidFill>
              </a:rPr>
              <a:t>Promotions 52%</a:t>
            </a:r>
          </a:p>
          <a:p>
            <a:r>
              <a:rPr lang="fr-FR" sz="1400" i="1" dirty="0"/>
              <a:t>59% 2019 - 73% 2018</a:t>
            </a:r>
            <a:endParaRPr lang="fr-FR" sz="1600" i="1" dirty="0">
              <a:solidFill>
                <a:schemeClr val="accent4"/>
              </a:solidFill>
            </a:endParaRPr>
          </a:p>
        </p:txBody>
      </p:sp>
      <p:sp>
        <p:nvSpPr>
          <p:cNvPr id="24" name="ZoneTexte 23"/>
          <p:cNvSpPr txBox="1"/>
          <p:nvPr/>
        </p:nvSpPr>
        <p:spPr>
          <a:xfrm>
            <a:off x="3982194" y="4371489"/>
            <a:ext cx="2177609" cy="1477328"/>
          </a:xfrm>
          <a:prstGeom prst="rect">
            <a:avLst/>
          </a:prstGeom>
          <a:noFill/>
        </p:spPr>
        <p:txBody>
          <a:bodyPr wrap="square" rtlCol="0">
            <a:spAutoFit/>
          </a:bodyPr>
          <a:lstStyle/>
          <a:p>
            <a:r>
              <a:rPr lang="fr-FR" sz="1600" b="1" dirty="0">
                <a:solidFill>
                  <a:srgbClr val="FF0000"/>
                </a:solidFill>
              </a:rPr>
              <a:t>Recrutements 57%</a:t>
            </a:r>
          </a:p>
          <a:p>
            <a:r>
              <a:rPr lang="fr-FR" sz="1400" i="1" dirty="0"/>
              <a:t>54% 2019 - 62% 2018</a:t>
            </a:r>
          </a:p>
          <a:p>
            <a:r>
              <a:rPr lang="fr-FR" sz="1600" b="1" dirty="0">
                <a:solidFill>
                  <a:srgbClr val="FF0000"/>
                </a:solidFill>
              </a:rPr>
              <a:t>Formations 54%</a:t>
            </a:r>
          </a:p>
          <a:p>
            <a:r>
              <a:rPr lang="fr-FR" sz="1400" i="1" dirty="0"/>
              <a:t>66% 2019 - 83% 2018</a:t>
            </a:r>
          </a:p>
          <a:p>
            <a:r>
              <a:rPr lang="fr-FR" sz="1600" b="1" dirty="0">
                <a:solidFill>
                  <a:srgbClr val="FF0000"/>
                </a:solidFill>
              </a:rPr>
              <a:t>Promotions 44%</a:t>
            </a:r>
          </a:p>
          <a:p>
            <a:r>
              <a:rPr lang="fr-FR" sz="1400" i="1" dirty="0"/>
              <a:t>58% 2019 - 72% 2018</a:t>
            </a:r>
            <a:endParaRPr lang="fr-FR" sz="1600" i="1" dirty="0">
              <a:solidFill>
                <a:schemeClr val="accent4"/>
              </a:solidFill>
            </a:endParaRPr>
          </a:p>
        </p:txBody>
      </p:sp>
      <p:sp>
        <p:nvSpPr>
          <p:cNvPr id="25" name="ZoneTexte 24"/>
          <p:cNvSpPr txBox="1"/>
          <p:nvPr/>
        </p:nvSpPr>
        <p:spPr>
          <a:xfrm>
            <a:off x="6199622" y="4392138"/>
            <a:ext cx="2177609" cy="1477328"/>
          </a:xfrm>
          <a:prstGeom prst="rect">
            <a:avLst/>
          </a:prstGeom>
          <a:noFill/>
        </p:spPr>
        <p:txBody>
          <a:bodyPr wrap="square" rtlCol="0">
            <a:spAutoFit/>
          </a:bodyPr>
          <a:lstStyle/>
          <a:p>
            <a:r>
              <a:rPr lang="fr-FR" sz="1600" b="1" dirty="0">
                <a:solidFill>
                  <a:srgbClr val="003CC8"/>
                </a:solidFill>
              </a:rPr>
              <a:t>Recrutements 55%</a:t>
            </a:r>
          </a:p>
          <a:p>
            <a:r>
              <a:rPr lang="fr-FR" sz="1400" i="1" dirty="0"/>
              <a:t>66% 2019 - 68% 2018</a:t>
            </a:r>
          </a:p>
          <a:p>
            <a:r>
              <a:rPr lang="fr-FR" sz="1600" b="1" dirty="0">
                <a:solidFill>
                  <a:srgbClr val="003CC8"/>
                </a:solidFill>
              </a:rPr>
              <a:t>Formations 71%</a:t>
            </a:r>
          </a:p>
          <a:p>
            <a:r>
              <a:rPr lang="fr-FR" sz="1400" i="1" dirty="0"/>
              <a:t>72% 2019 - 75% 2018</a:t>
            </a:r>
          </a:p>
          <a:p>
            <a:r>
              <a:rPr lang="fr-FR" sz="1600" b="1" dirty="0">
                <a:solidFill>
                  <a:srgbClr val="003CC8"/>
                </a:solidFill>
              </a:rPr>
              <a:t>Promotions 68%</a:t>
            </a:r>
          </a:p>
          <a:p>
            <a:r>
              <a:rPr lang="fr-FR" sz="1400" i="1" dirty="0"/>
              <a:t>76% 2019 - 76% 2018</a:t>
            </a:r>
            <a:endParaRPr lang="fr-FR" sz="1600" i="1" dirty="0">
              <a:solidFill>
                <a:schemeClr val="accent4"/>
              </a:solidFill>
            </a:endParaRPr>
          </a:p>
        </p:txBody>
      </p:sp>
      <p:sp>
        <p:nvSpPr>
          <p:cNvPr id="26" name="ZoneTexte 25"/>
          <p:cNvSpPr txBox="1"/>
          <p:nvPr/>
        </p:nvSpPr>
        <p:spPr>
          <a:xfrm>
            <a:off x="8396118" y="4392138"/>
            <a:ext cx="2177609" cy="1477328"/>
          </a:xfrm>
          <a:prstGeom prst="rect">
            <a:avLst/>
          </a:prstGeom>
          <a:noFill/>
        </p:spPr>
        <p:txBody>
          <a:bodyPr wrap="square" rtlCol="0">
            <a:spAutoFit/>
          </a:bodyPr>
          <a:lstStyle/>
          <a:p>
            <a:r>
              <a:rPr lang="fr-FR" sz="1600" b="1" dirty="0">
                <a:solidFill>
                  <a:srgbClr val="FFC000"/>
                </a:solidFill>
              </a:rPr>
              <a:t>Recrutements</a:t>
            </a:r>
            <a:r>
              <a:rPr lang="fr-FR" sz="1600" b="1" dirty="0"/>
              <a:t> </a:t>
            </a:r>
            <a:r>
              <a:rPr lang="fr-FR" sz="1600" b="1" dirty="0">
                <a:solidFill>
                  <a:srgbClr val="FFC000"/>
                </a:solidFill>
              </a:rPr>
              <a:t>64%</a:t>
            </a:r>
          </a:p>
          <a:p>
            <a:r>
              <a:rPr lang="fr-FR" sz="1400" i="1" dirty="0"/>
              <a:t>73% 2019 - 79% 2018</a:t>
            </a:r>
          </a:p>
          <a:p>
            <a:r>
              <a:rPr lang="fr-FR" sz="1600" b="1" dirty="0">
                <a:solidFill>
                  <a:srgbClr val="FFC000"/>
                </a:solidFill>
              </a:rPr>
              <a:t>Formations 65%</a:t>
            </a:r>
          </a:p>
          <a:p>
            <a:r>
              <a:rPr lang="fr-FR" sz="1400" i="1" dirty="0"/>
              <a:t>79% 2019 - 70% 2018</a:t>
            </a:r>
          </a:p>
          <a:p>
            <a:r>
              <a:rPr lang="fr-FR" sz="1600" b="1" dirty="0">
                <a:solidFill>
                  <a:srgbClr val="FFC000"/>
                </a:solidFill>
              </a:rPr>
              <a:t>Promotions 72%</a:t>
            </a:r>
          </a:p>
          <a:p>
            <a:r>
              <a:rPr lang="fr-FR" sz="1400" i="1" dirty="0"/>
              <a:t>98% 2019 - 80% 2018</a:t>
            </a:r>
            <a:endParaRPr lang="fr-FR" i="1" dirty="0">
              <a:solidFill>
                <a:schemeClr val="accent4"/>
              </a:solidFill>
            </a:endParaRPr>
          </a:p>
        </p:txBody>
      </p:sp>
      <p:sp>
        <p:nvSpPr>
          <p:cNvPr id="28" name="Titre 1"/>
          <p:cNvSpPr txBox="1">
            <a:spLocks/>
          </p:cNvSpPr>
          <p:nvPr/>
        </p:nvSpPr>
        <p:spPr>
          <a:xfrm>
            <a:off x="941822" y="91344"/>
            <a:ext cx="10515600" cy="89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fr-FR" sz="3600" cap="small" dirty="0"/>
              <a:t>Le personnel des établissements PRIVES</a:t>
            </a:r>
          </a:p>
        </p:txBody>
      </p:sp>
      <p:sp>
        <p:nvSpPr>
          <p:cNvPr id="29" name="ZoneTexte 28">
            <a:extLst>
              <a:ext uri="{FF2B5EF4-FFF2-40B4-BE49-F238E27FC236}">
                <a16:creationId xmlns:a16="http://schemas.microsoft.com/office/drawing/2014/main" id="{677AC99B-60A5-4DB8-9B3F-597E5F8B2EA8}"/>
              </a:ext>
            </a:extLst>
          </p:cNvPr>
          <p:cNvSpPr txBox="1"/>
          <p:nvPr/>
        </p:nvSpPr>
        <p:spPr>
          <a:xfrm>
            <a:off x="244555" y="4459412"/>
            <a:ext cx="1440478" cy="830997"/>
          </a:xfrm>
          <a:prstGeom prst="rect">
            <a:avLst/>
          </a:prstGeom>
          <a:noFill/>
        </p:spPr>
        <p:txBody>
          <a:bodyPr wrap="square" rtlCol="0">
            <a:spAutoFit/>
          </a:bodyPr>
          <a:lstStyle/>
          <a:p>
            <a:r>
              <a:rPr lang="fr-FR" sz="1600" b="1" dirty="0"/>
              <a:t>Part des femmes dans les…</a:t>
            </a:r>
          </a:p>
        </p:txBody>
      </p:sp>
    </p:spTree>
    <p:extLst>
      <p:ext uri="{BB962C8B-B14F-4D97-AF65-F5344CB8AC3E}">
        <p14:creationId xmlns:p14="http://schemas.microsoft.com/office/powerpoint/2010/main" val="37202112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DF676B9-1C58-44CE-9AC4-1C9A2BAD55AA}"/>
              </a:ext>
            </a:extLst>
          </p:cNvPr>
          <p:cNvSpPr>
            <a:spLocks noGrp="1"/>
          </p:cNvSpPr>
          <p:nvPr>
            <p:ph type="ctrTitle"/>
          </p:nvPr>
        </p:nvSpPr>
        <p:spPr/>
        <p:txBody>
          <a:bodyPr>
            <a:noAutofit/>
          </a:bodyPr>
          <a:lstStyle/>
          <a:p>
            <a:r>
              <a:rPr lang="fr-FR" sz="4000" b="1" cap="small" dirty="0"/>
              <a:t>Les Instances de Direction</a:t>
            </a:r>
          </a:p>
        </p:txBody>
      </p:sp>
    </p:spTree>
    <p:extLst>
      <p:ext uri="{BB962C8B-B14F-4D97-AF65-F5344CB8AC3E}">
        <p14:creationId xmlns:p14="http://schemas.microsoft.com/office/powerpoint/2010/main" val="24920136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3600" cap="small" dirty="0"/>
              <a:t>Les instances de direction</a:t>
            </a:r>
          </a:p>
        </p:txBody>
      </p:sp>
      <p:sp>
        <p:nvSpPr>
          <p:cNvPr id="3" name="Espace réservé du contenu 2">
            <a:extLst>
              <a:ext uri="{FF2B5EF4-FFF2-40B4-BE49-F238E27FC236}">
                <a16:creationId xmlns:a16="http://schemas.microsoft.com/office/drawing/2014/main" id="{3E1062AA-B772-4BC4-AA3F-A82CDDD2DA80}"/>
              </a:ext>
            </a:extLst>
          </p:cNvPr>
          <p:cNvSpPr>
            <a:spLocks noGrp="1"/>
          </p:cNvSpPr>
          <p:nvPr>
            <p:ph idx="1"/>
          </p:nvPr>
        </p:nvSpPr>
        <p:spPr/>
        <p:txBody>
          <a:bodyPr/>
          <a:lstStyle/>
          <a:p>
            <a:endParaRPr lang="fr-FR"/>
          </a:p>
        </p:txBody>
      </p:sp>
      <p:graphicFrame>
        <p:nvGraphicFramePr>
          <p:cNvPr id="2" name="Tableau 5">
            <a:extLst>
              <a:ext uri="{FF2B5EF4-FFF2-40B4-BE49-F238E27FC236}">
                <a16:creationId xmlns:a16="http://schemas.microsoft.com/office/drawing/2014/main" id="{42231550-CBEE-4154-B0DD-DDF857AF0511}"/>
              </a:ext>
            </a:extLst>
          </p:cNvPr>
          <p:cNvGraphicFramePr>
            <a:graphicFrameLocks noGrp="1"/>
          </p:cNvGraphicFramePr>
          <p:nvPr>
            <p:extLst>
              <p:ext uri="{D42A27DB-BD31-4B8C-83A1-F6EECF244321}">
                <p14:modId xmlns:p14="http://schemas.microsoft.com/office/powerpoint/2010/main" val="2760120889"/>
              </p:ext>
            </p:extLst>
          </p:nvPr>
        </p:nvGraphicFramePr>
        <p:xfrm>
          <a:off x="1463040" y="1272688"/>
          <a:ext cx="7602585" cy="4307556"/>
        </p:xfrm>
        <a:graphic>
          <a:graphicData uri="http://schemas.openxmlformats.org/drawingml/2006/table">
            <a:tbl>
              <a:tblPr firstRow="1" firstCol="1" lastCol="1" bandRow="1">
                <a:tableStyleId>{9DCAF9ED-07DC-4A11-8D7F-57B35C25682E}</a:tableStyleId>
              </a:tblPr>
              <a:tblGrid>
                <a:gridCol w="1520517">
                  <a:extLst>
                    <a:ext uri="{9D8B030D-6E8A-4147-A177-3AD203B41FA5}">
                      <a16:colId xmlns:a16="http://schemas.microsoft.com/office/drawing/2014/main" val="105438674"/>
                    </a:ext>
                  </a:extLst>
                </a:gridCol>
                <a:gridCol w="1758260">
                  <a:extLst>
                    <a:ext uri="{9D8B030D-6E8A-4147-A177-3AD203B41FA5}">
                      <a16:colId xmlns:a16="http://schemas.microsoft.com/office/drawing/2014/main" val="3002836057"/>
                    </a:ext>
                  </a:extLst>
                </a:gridCol>
                <a:gridCol w="1282774">
                  <a:extLst>
                    <a:ext uri="{9D8B030D-6E8A-4147-A177-3AD203B41FA5}">
                      <a16:colId xmlns:a16="http://schemas.microsoft.com/office/drawing/2014/main" val="4184394326"/>
                    </a:ext>
                  </a:extLst>
                </a:gridCol>
                <a:gridCol w="1342860">
                  <a:extLst>
                    <a:ext uri="{9D8B030D-6E8A-4147-A177-3AD203B41FA5}">
                      <a16:colId xmlns:a16="http://schemas.microsoft.com/office/drawing/2014/main" val="2224392691"/>
                    </a:ext>
                  </a:extLst>
                </a:gridCol>
                <a:gridCol w="1698174">
                  <a:extLst>
                    <a:ext uri="{9D8B030D-6E8A-4147-A177-3AD203B41FA5}">
                      <a16:colId xmlns:a16="http://schemas.microsoft.com/office/drawing/2014/main" val="649980069"/>
                    </a:ext>
                  </a:extLst>
                </a:gridCol>
              </a:tblGrid>
              <a:tr h="1121002">
                <a:tc>
                  <a:txBody>
                    <a:bodyPr/>
                    <a:lstStyle/>
                    <a:p>
                      <a:pPr algn="ctr"/>
                      <a:endParaRPr lang="fr-FR" dirty="0"/>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dirty="0"/>
                        <a:t>Taux de féminisation moyen 2020</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091E"/>
                    </a:solidFill>
                  </a:tcPr>
                </a:tc>
                <a:tc>
                  <a:txBody>
                    <a:bodyPr/>
                    <a:lstStyle/>
                    <a:p>
                      <a:pPr algn="ctr"/>
                      <a:r>
                        <a:rPr lang="fr-FR" dirty="0"/>
                        <a:t>Minimum</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091E"/>
                    </a:solidFill>
                  </a:tcPr>
                </a:tc>
                <a:tc>
                  <a:txBody>
                    <a:bodyPr/>
                    <a:lstStyle/>
                    <a:p>
                      <a:pPr algn="ctr"/>
                      <a:r>
                        <a:rPr lang="fr-FR" dirty="0"/>
                        <a:t>Maximum</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091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Taux de féminisation moyen 2019</a:t>
                      </a:r>
                    </a:p>
                    <a:p>
                      <a:pPr algn="ctr"/>
                      <a:endParaRPr lang="fr-FR" dirty="0"/>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FF091E"/>
                    </a:solidFill>
                  </a:tcPr>
                </a:tc>
                <a:extLst>
                  <a:ext uri="{0D108BD9-81ED-4DB2-BD59-A6C34878D82A}">
                    <a16:rowId xmlns:a16="http://schemas.microsoft.com/office/drawing/2014/main" val="3886198999"/>
                  </a:ext>
                </a:extLst>
              </a:tr>
              <a:tr h="1039612">
                <a:tc>
                  <a:txBody>
                    <a:bodyPr/>
                    <a:lstStyle/>
                    <a:p>
                      <a:pPr algn="ctr"/>
                      <a:r>
                        <a:rPr lang="fr-FR" dirty="0"/>
                        <a:t>Conseil d’Administration</a:t>
                      </a: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2400" b="1" dirty="0"/>
                        <a:t>33,3%</a:t>
                      </a:r>
                    </a:p>
                  </a:txBody>
                  <a:tcPr anchor="ctr">
                    <a:lnL>
                      <a:noFill/>
                    </a:lnL>
                    <a:lnR w="38100" cap="flat" cmpd="sng" algn="ctr">
                      <a:solidFill>
                        <a:srgbClr val="FF0000"/>
                      </a:solidFill>
                      <a:prstDash val="solid"/>
                      <a:round/>
                      <a:headEnd type="none" w="med" len="med"/>
                      <a:tailEnd type="none" w="med" len="med"/>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1" dirty="0"/>
                        <a:t>4,3%</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1" dirty="0"/>
                        <a:t>62,5%</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1" dirty="0"/>
                        <a:t>31%</a:t>
                      </a:r>
                    </a:p>
                  </a:txBody>
                  <a:tcPr anchor="ctr">
                    <a:lnL w="38100" cap="flat" cmpd="sng" algn="ctr">
                      <a:solidFill>
                        <a:srgbClr val="FF0000"/>
                      </a:solidFill>
                      <a:prstDash val="solid"/>
                      <a:round/>
                      <a:headEnd type="none" w="med" len="med"/>
                      <a:tailEnd type="none" w="med" len="med"/>
                    </a:lnL>
                    <a:lnR w="12700" cmpd="sng">
                      <a:noFill/>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0902792"/>
                  </a:ext>
                </a:extLst>
              </a:tr>
              <a:tr h="1039612">
                <a:tc>
                  <a:txBody>
                    <a:bodyPr/>
                    <a:lstStyle/>
                    <a:p>
                      <a:pPr algn="ctr"/>
                      <a:r>
                        <a:rPr lang="fr-FR" dirty="0"/>
                        <a:t>Comité Exécutif</a:t>
                      </a: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2400" b="1" dirty="0"/>
                        <a:t>31,2%</a:t>
                      </a:r>
                    </a:p>
                  </a:txBody>
                  <a:tcPr anchor="ctr">
                    <a:lnL>
                      <a:noFill/>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1" dirty="0"/>
                        <a:t>0,0%</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1" dirty="0"/>
                        <a:t>66,7%</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1" dirty="0"/>
                        <a:t>37%</a:t>
                      </a:r>
                    </a:p>
                  </a:txBody>
                  <a:tcPr anchor="ctr">
                    <a:lnL w="38100" cap="flat" cmpd="sng" algn="ctr">
                      <a:solidFill>
                        <a:srgbClr val="FF0000"/>
                      </a:solidFill>
                      <a:prstDash val="solid"/>
                      <a:round/>
                      <a:headEnd type="none" w="med" len="med"/>
                      <a:tailEnd type="none" w="med" len="med"/>
                    </a:lnL>
                    <a:lnR w="12700" cmpd="sng">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344932"/>
                  </a:ext>
                </a:extLst>
              </a:tr>
              <a:tr h="1039612">
                <a:tc>
                  <a:txBody>
                    <a:bodyPr/>
                    <a:lstStyle/>
                    <a:p>
                      <a:pPr algn="ctr"/>
                      <a:r>
                        <a:rPr lang="fr-FR" dirty="0"/>
                        <a:t>Comité de Direction</a:t>
                      </a: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2400" b="1" dirty="0"/>
                        <a:t>37,6%</a:t>
                      </a:r>
                    </a:p>
                  </a:txBody>
                  <a:tcPr anchor="ctr">
                    <a:lnL>
                      <a:noFill/>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a:t>0,0%</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2400" b="1" dirty="0"/>
                        <a:t>77,8%</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2400" b="1" dirty="0"/>
                        <a:t>35%</a:t>
                      </a:r>
                    </a:p>
                  </a:txBody>
                  <a:tcPr anchor="ctr">
                    <a:lnL w="38100" cap="flat" cmpd="sng" algn="ctr">
                      <a:solidFill>
                        <a:srgbClr val="FF0000"/>
                      </a:solidFill>
                      <a:prstDash val="solid"/>
                      <a:round/>
                      <a:headEnd type="none" w="med" len="med"/>
                      <a:tailEnd type="none" w="med" len="med"/>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2003094"/>
                  </a:ext>
                </a:extLst>
              </a:tr>
            </a:tbl>
          </a:graphicData>
        </a:graphic>
      </p:graphicFrame>
      <p:sp>
        <p:nvSpPr>
          <p:cNvPr id="5" name="Rectangle à coins arrondis 4">
            <a:extLst>
              <a:ext uri="{FF2B5EF4-FFF2-40B4-BE49-F238E27FC236}">
                <a16:creationId xmlns:a16="http://schemas.microsoft.com/office/drawing/2014/main" id="{7DD31595-020B-4461-9770-ACE3D63C4D4F}"/>
              </a:ext>
            </a:extLst>
          </p:cNvPr>
          <p:cNvSpPr/>
          <p:nvPr/>
        </p:nvSpPr>
        <p:spPr>
          <a:xfrm>
            <a:off x="838200" y="2393291"/>
            <a:ext cx="2060646" cy="1008111"/>
          </a:xfrm>
          <a:prstGeom prst="roundRect">
            <a:avLst/>
          </a:prstGeom>
          <a:solidFill>
            <a:srgbClr val="FF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b="1" dirty="0"/>
              <a:t>Conseil d’administration</a:t>
            </a:r>
          </a:p>
        </p:txBody>
      </p:sp>
      <p:sp>
        <p:nvSpPr>
          <p:cNvPr id="6" name="Rectangle à coins arrondis 22">
            <a:extLst>
              <a:ext uri="{FF2B5EF4-FFF2-40B4-BE49-F238E27FC236}">
                <a16:creationId xmlns:a16="http://schemas.microsoft.com/office/drawing/2014/main" id="{F058BCC4-0615-4C45-8C0F-A5E4B016D325}"/>
              </a:ext>
            </a:extLst>
          </p:cNvPr>
          <p:cNvSpPr/>
          <p:nvPr/>
        </p:nvSpPr>
        <p:spPr>
          <a:xfrm>
            <a:off x="838200" y="4645789"/>
            <a:ext cx="2060646" cy="884416"/>
          </a:xfrm>
          <a:prstGeom prst="roundRect">
            <a:avLst/>
          </a:prstGeom>
          <a:solidFill>
            <a:srgbClr val="FFE3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Comité de direction</a:t>
            </a:r>
          </a:p>
        </p:txBody>
      </p:sp>
      <p:sp>
        <p:nvSpPr>
          <p:cNvPr id="7" name="Rectangle à coins arrondis 55">
            <a:extLst>
              <a:ext uri="{FF2B5EF4-FFF2-40B4-BE49-F238E27FC236}">
                <a16:creationId xmlns:a16="http://schemas.microsoft.com/office/drawing/2014/main" id="{A3163274-FB68-41C7-B24C-3722748A8BDA}"/>
              </a:ext>
            </a:extLst>
          </p:cNvPr>
          <p:cNvSpPr/>
          <p:nvPr/>
        </p:nvSpPr>
        <p:spPr>
          <a:xfrm>
            <a:off x="838200" y="3574289"/>
            <a:ext cx="2060646" cy="891962"/>
          </a:xfrm>
          <a:prstGeom prst="roundRect">
            <a:avLst/>
          </a:prstGeom>
          <a:solidFill>
            <a:srgbClr val="003CC8"/>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Comité exécutif</a:t>
            </a:r>
          </a:p>
        </p:txBody>
      </p:sp>
      <p:sp>
        <p:nvSpPr>
          <p:cNvPr id="8" name="Flèche droite 50">
            <a:extLst>
              <a:ext uri="{FF2B5EF4-FFF2-40B4-BE49-F238E27FC236}">
                <a16:creationId xmlns:a16="http://schemas.microsoft.com/office/drawing/2014/main" id="{6E780543-C831-49FD-AF15-33A94D091D7B}"/>
              </a:ext>
            </a:extLst>
          </p:cNvPr>
          <p:cNvSpPr/>
          <p:nvPr/>
        </p:nvSpPr>
        <p:spPr>
          <a:xfrm rot="19358676">
            <a:off x="9210738" y="2694630"/>
            <a:ext cx="448990" cy="253095"/>
          </a:xfrm>
          <a:prstGeom prst="rightArrow">
            <a:avLst/>
          </a:prstGeom>
          <a:solidFill>
            <a:srgbClr val="003CC8"/>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sz="1600"/>
          </a:p>
        </p:txBody>
      </p:sp>
      <p:sp>
        <p:nvSpPr>
          <p:cNvPr id="9" name="Flèche droite 50">
            <a:extLst>
              <a:ext uri="{FF2B5EF4-FFF2-40B4-BE49-F238E27FC236}">
                <a16:creationId xmlns:a16="http://schemas.microsoft.com/office/drawing/2014/main" id="{5C3B5DCA-8C14-48BB-A3A6-25628490B071}"/>
              </a:ext>
            </a:extLst>
          </p:cNvPr>
          <p:cNvSpPr/>
          <p:nvPr/>
        </p:nvSpPr>
        <p:spPr>
          <a:xfrm rot="19358676">
            <a:off x="9210738" y="4961451"/>
            <a:ext cx="448990" cy="253095"/>
          </a:xfrm>
          <a:prstGeom prst="rightArrow">
            <a:avLst/>
          </a:prstGeom>
          <a:solidFill>
            <a:srgbClr val="003CC8"/>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sz="1600"/>
          </a:p>
        </p:txBody>
      </p:sp>
      <p:sp>
        <p:nvSpPr>
          <p:cNvPr id="10" name="Flèche droite 49">
            <a:extLst>
              <a:ext uri="{FF2B5EF4-FFF2-40B4-BE49-F238E27FC236}">
                <a16:creationId xmlns:a16="http://schemas.microsoft.com/office/drawing/2014/main" id="{CE9F1B5E-A03D-435A-83D7-7DC7CE0608D4}"/>
              </a:ext>
            </a:extLst>
          </p:cNvPr>
          <p:cNvSpPr/>
          <p:nvPr/>
        </p:nvSpPr>
        <p:spPr>
          <a:xfrm rot="3158676">
            <a:off x="9229165" y="3893723"/>
            <a:ext cx="448990" cy="253095"/>
          </a:xfrm>
          <a:prstGeom prst="rightArrow">
            <a:avLst/>
          </a:prstGeom>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600"/>
          </a:p>
        </p:txBody>
      </p:sp>
      <p:sp>
        <p:nvSpPr>
          <p:cNvPr id="11" name="ZoneTexte 10">
            <a:extLst>
              <a:ext uri="{FF2B5EF4-FFF2-40B4-BE49-F238E27FC236}">
                <a16:creationId xmlns:a16="http://schemas.microsoft.com/office/drawing/2014/main" id="{EB85D1B2-6B18-493C-B1F7-D0D2C4ED64D1}"/>
              </a:ext>
            </a:extLst>
          </p:cNvPr>
          <p:cNvSpPr txBox="1"/>
          <p:nvPr/>
        </p:nvSpPr>
        <p:spPr>
          <a:xfrm>
            <a:off x="1950660" y="5931775"/>
            <a:ext cx="9403139" cy="707886"/>
          </a:xfrm>
          <a:prstGeom prst="rect">
            <a:avLst/>
          </a:prstGeom>
          <a:noFill/>
          <a:ln>
            <a:noFill/>
          </a:ln>
        </p:spPr>
        <p:txBody>
          <a:bodyPr wrap="square" rtlCol="0">
            <a:spAutoFit/>
          </a:bodyPr>
          <a:lstStyle/>
          <a:p>
            <a:pPr algn="ctr"/>
            <a:r>
              <a:rPr lang="fr-FR" sz="2000" b="1" dirty="0"/>
              <a:t>Les femmes restent très minoritaires dans l’ensemble des instances de Direction.</a:t>
            </a:r>
          </a:p>
        </p:txBody>
      </p:sp>
    </p:spTree>
    <p:extLst>
      <p:ext uri="{BB962C8B-B14F-4D97-AF65-F5344CB8AC3E}">
        <p14:creationId xmlns:p14="http://schemas.microsoft.com/office/powerpoint/2010/main" val="1215563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3600" cap="small" dirty="0"/>
              <a:t>Les instances de direction</a:t>
            </a:r>
          </a:p>
        </p:txBody>
      </p:sp>
      <p:sp>
        <p:nvSpPr>
          <p:cNvPr id="3" name="Espace réservé du contenu 2">
            <a:extLst>
              <a:ext uri="{FF2B5EF4-FFF2-40B4-BE49-F238E27FC236}">
                <a16:creationId xmlns:a16="http://schemas.microsoft.com/office/drawing/2014/main" id="{447032AF-5792-4FC8-B8FA-F82C40DB6F82}"/>
              </a:ext>
            </a:extLst>
          </p:cNvPr>
          <p:cNvSpPr>
            <a:spLocks noGrp="1"/>
          </p:cNvSpPr>
          <p:nvPr>
            <p:ph idx="1"/>
          </p:nvPr>
        </p:nvSpPr>
        <p:spPr/>
        <p:txBody>
          <a:bodyPr/>
          <a:lstStyle/>
          <a:p>
            <a:endParaRPr lang="fr-FR"/>
          </a:p>
        </p:txBody>
      </p:sp>
      <p:graphicFrame>
        <p:nvGraphicFramePr>
          <p:cNvPr id="2" name="Tableau 5">
            <a:extLst>
              <a:ext uri="{FF2B5EF4-FFF2-40B4-BE49-F238E27FC236}">
                <a16:creationId xmlns:a16="http://schemas.microsoft.com/office/drawing/2014/main" id="{42231550-CBEE-4154-B0DD-DDF857AF0511}"/>
              </a:ext>
            </a:extLst>
          </p:cNvPr>
          <p:cNvGraphicFramePr>
            <a:graphicFrameLocks noGrp="1"/>
          </p:cNvGraphicFramePr>
          <p:nvPr>
            <p:extLst>
              <p:ext uri="{D42A27DB-BD31-4B8C-83A1-F6EECF244321}">
                <p14:modId xmlns:p14="http://schemas.microsoft.com/office/powerpoint/2010/main" val="121705063"/>
              </p:ext>
            </p:extLst>
          </p:nvPr>
        </p:nvGraphicFramePr>
        <p:xfrm>
          <a:off x="1463040" y="1272688"/>
          <a:ext cx="7602585" cy="4307556"/>
        </p:xfrm>
        <a:graphic>
          <a:graphicData uri="http://schemas.openxmlformats.org/drawingml/2006/table">
            <a:tbl>
              <a:tblPr firstRow="1" firstCol="1" lastCol="1" bandRow="1">
                <a:tableStyleId>{9DCAF9ED-07DC-4A11-8D7F-57B35C25682E}</a:tableStyleId>
              </a:tblPr>
              <a:tblGrid>
                <a:gridCol w="1520517">
                  <a:extLst>
                    <a:ext uri="{9D8B030D-6E8A-4147-A177-3AD203B41FA5}">
                      <a16:colId xmlns:a16="http://schemas.microsoft.com/office/drawing/2014/main" val="105438674"/>
                    </a:ext>
                  </a:extLst>
                </a:gridCol>
                <a:gridCol w="1758260">
                  <a:extLst>
                    <a:ext uri="{9D8B030D-6E8A-4147-A177-3AD203B41FA5}">
                      <a16:colId xmlns:a16="http://schemas.microsoft.com/office/drawing/2014/main" val="3002836057"/>
                    </a:ext>
                  </a:extLst>
                </a:gridCol>
                <a:gridCol w="1282774">
                  <a:extLst>
                    <a:ext uri="{9D8B030D-6E8A-4147-A177-3AD203B41FA5}">
                      <a16:colId xmlns:a16="http://schemas.microsoft.com/office/drawing/2014/main" val="4184394326"/>
                    </a:ext>
                  </a:extLst>
                </a:gridCol>
                <a:gridCol w="1342860">
                  <a:extLst>
                    <a:ext uri="{9D8B030D-6E8A-4147-A177-3AD203B41FA5}">
                      <a16:colId xmlns:a16="http://schemas.microsoft.com/office/drawing/2014/main" val="2224392691"/>
                    </a:ext>
                  </a:extLst>
                </a:gridCol>
                <a:gridCol w="1698174">
                  <a:extLst>
                    <a:ext uri="{9D8B030D-6E8A-4147-A177-3AD203B41FA5}">
                      <a16:colId xmlns:a16="http://schemas.microsoft.com/office/drawing/2014/main" val="649980069"/>
                    </a:ext>
                  </a:extLst>
                </a:gridCol>
              </a:tblGrid>
              <a:tr h="1121002">
                <a:tc>
                  <a:txBody>
                    <a:bodyPr/>
                    <a:lstStyle/>
                    <a:p>
                      <a:pPr algn="ctr"/>
                      <a:endParaRPr lang="fr-FR" dirty="0"/>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dirty="0"/>
                        <a:t>Taux de féminisation moyen 2020</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091E"/>
                    </a:solidFill>
                  </a:tcPr>
                </a:tc>
                <a:tc>
                  <a:txBody>
                    <a:bodyPr/>
                    <a:lstStyle/>
                    <a:p>
                      <a:pPr algn="ctr"/>
                      <a:r>
                        <a:rPr lang="fr-FR" dirty="0"/>
                        <a:t>Minimum</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091E"/>
                    </a:solidFill>
                  </a:tcPr>
                </a:tc>
                <a:tc>
                  <a:txBody>
                    <a:bodyPr/>
                    <a:lstStyle/>
                    <a:p>
                      <a:pPr algn="ctr"/>
                      <a:r>
                        <a:rPr lang="fr-FR" dirty="0"/>
                        <a:t>Maximum</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091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Taux de féminisation moyen 2019</a:t>
                      </a:r>
                    </a:p>
                    <a:p>
                      <a:pPr algn="ctr"/>
                      <a:endParaRPr lang="fr-FR" dirty="0"/>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FF091E"/>
                    </a:solidFill>
                  </a:tcPr>
                </a:tc>
                <a:extLst>
                  <a:ext uri="{0D108BD9-81ED-4DB2-BD59-A6C34878D82A}">
                    <a16:rowId xmlns:a16="http://schemas.microsoft.com/office/drawing/2014/main" val="3886198999"/>
                  </a:ext>
                </a:extLst>
              </a:tr>
              <a:tr h="1039612">
                <a:tc>
                  <a:txBody>
                    <a:bodyPr/>
                    <a:lstStyle/>
                    <a:p>
                      <a:pPr algn="ctr"/>
                      <a:endParaRPr lang="fr-FR" dirty="0"/>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2400" b="1" dirty="0"/>
                        <a:t>40,5%</a:t>
                      </a:r>
                    </a:p>
                  </a:txBody>
                  <a:tcPr anchor="ctr">
                    <a:lnL>
                      <a:noFill/>
                    </a:lnL>
                    <a:lnR w="38100" cap="flat" cmpd="sng" algn="ctr">
                      <a:solidFill>
                        <a:srgbClr val="FF0000"/>
                      </a:solidFill>
                      <a:prstDash val="solid"/>
                      <a:round/>
                      <a:headEnd type="none" w="med" len="med"/>
                      <a:tailEnd type="none" w="med" len="med"/>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1" dirty="0"/>
                        <a:t>11,8%</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1" dirty="0"/>
                        <a:t>68,4%</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1" dirty="0"/>
                        <a:t>37%</a:t>
                      </a:r>
                    </a:p>
                  </a:txBody>
                  <a:tcPr anchor="ctr">
                    <a:lnL w="38100" cap="flat" cmpd="sng" algn="ctr">
                      <a:solidFill>
                        <a:srgbClr val="FF0000"/>
                      </a:solidFill>
                      <a:prstDash val="solid"/>
                      <a:round/>
                      <a:headEnd type="none" w="med" len="med"/>
                      <a:tailEnd type="none" w="med" len="med"/>
                    </a:lnL>
                    <a:lnR w="12700" cmpd="sng">
                      <a:noFill/>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0902792"/>
                  </a:ext>
                </a:extLst>
              </a:tr>
              <a:tr h="1039612">
                <a:tc>
                  <a:txBody>
                    <a:bodyPr/>
                    <a:lstStyle/>
                    <a:p>
                      <a:pPr algn="ctr"/>
                      <a:endParaRPr lang="fr-FR" dirty="0"/>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2400" b="1" dirty="0"/>
                        <a:t>34,2%</a:t>
                      </a:r>
                    </a:p>
                  </a:txBody>
                  <a:tcPr anchor="ctr">
                    <a:lnL>
                      <a:noFill/>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t>5,6%</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1" dirty="0"/>
                        <a:t>59,1%</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1" dirty="0"/>
                        <a:t>35%</a:t>
                      </a:r>
                    </a:p>
                  </a:txBody>
                  <a:tcPr anchor="ctr">
                    <a:lnL w="38100" cap="flat" cmpd="sng" algn="ctr">
                      <a:solidFill>
                        <a:srgbClr val="FF0000"/>
                      </a:solidFill>
                      <a:prstDash val="solid"/>
                      <a:round/>
                      <a:headEnd type="none" w="med" len="med"/>
                      <a:tailEnd type="none" w="med" len="med"/>
                    </a:lnL>
                    <a:lnR w="12700" cmpd="sng">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344932"/>
                  </a:ext>
                </a:extLst>
              </a:tr>
              <a:tr h="1039612">
                <a:tc>
                  <a:txBody>
                    <a:bodyPr/>
                    <a:lstStyle/>
                    <a:p>
                      <a:pPr algn="ctr"/>
                      <a:endParaRPr lang="fr-FR" dirty="0"/>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2400" b="1" dirty="0"/>
                        <a:t>28,0%</a:t>
                      </a:r>
                    </a:p>
                  </a:txBody>
                  <a:tcPr anchor="ctr">
                    <a:lnL>
                      <a:noFill/>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t>0,0%</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2400" b="1" dirty="0"/>
                        <a:t>57,1%</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2400" b="1" dirty="0"/>
                        <a:t>31%</a:t>
                      </a:r>
                    </a:p>
                  </a:txBody>
                  <a:tcPr anchor="ctr">
                    <a:lnL w="38100" cap="flat" cmpd="sng" algn="ctr">
                      <a:solidFill>
                        <a:srgbClr val="FF0000"/>
                      </a:solidFill>
                      <a:prstDash val="solid"/>
                      <a:round/>
                      <a:headEnd type="none" w="med" len="med"/>
                      <a:tailEnd type="none" w="med" len="med"/>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2003094"/>
                  </a:ext>
                </a:extLst>
              </a:tr>
            </a:tbl>
          </a:graphicData>
        </a:graphic>
      </p:graphicFrame>
      <p:sp>
        <p:nvSpPr>
          <p:cNvPr id="8" name="Flèche droite 50">
            <a:extLst>
              <a:ext uri="{FF2B5EF4-FFF2-40B4-BE49-F238E27FC236}">
                <a16:creationId xmlns:a16="http://schemas.microsoft.com/office/drawing/2014/main" id="{6E780543-C831-49FD-AF15-33A94D091D7B}"/>
              </a:ext>
            </a:extLst>
          </p:cNvPr>
          <p:cNvSpPr/>
          <p:nvPr/>
        </p:nvSpPr>
        <p:spPr>
          <a:xfrm rot="19358676">
            <a:off x="9210738" y="2694630"/>
            <a:ext cx="448990" cy="253095"/>
          </a:xfrm>
          <a:prstGeom prst="rightArrow">
            <a:avLst/>
          </a:prstGeom>
          <a:solidFill>
            <a:srgbClr val="003CC8"/>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sz="1600"/>
          </a:p>
        </p:txBody>
      </p:sp>
      <p:sp>
        <p:nvSpPr>
          <p:cNvPr id="10" name="Flèche droite 49">
            <a:extLst>
              <a:ext uri="{FF2B5EF4-FFF2-40B4-BE49-F238E27FC236}">
                <a16:creationId xmlns:a16="http://schemas.microsoft.com/office/drawing/2014/main" id="{CE9F1B5E-A03D-435A-83D7-7DC7CE0608D4}"/>
              </a:ext>
            </a:extLst>
          </p:cNvPr>
          <p:cNvSpPr/>
          <p:nvPr/>
        </p:nvSpPr>
        <p:spPr>
          <a:xfrm>
            <a:off x="9219758" y="3912737"/>
            <a:ext cx="496831" cy="253095"/>
          </a:xfrm>
          <a:prstGeom prst="rightArrow">
            <a:avLst/>
          </a:prstGeom>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600"/>
          </a:p>
        </p:txBody>
      </p:sp>
      <p:sp>
        <p:nvSpPr>
          <p:cNvPr id="11" name="ZoneTexte 10">
            <a:extLst>
              <a:ext uri="{FF2B5EF4-FFF2-40B4-BE49-F238E27FC236}">
                <a16:creationId xmlns:a16="http://schemas.microsoft.com/office/drawing/2014/main" id="{EB85D1B2-6B18-493C-B1F7-D0D2C4ED64D1}"/>
              </a:ext>
            </a:extLst>
          </p:cNvPr>
          <p:cNvSpPr txBox="1"/>
          <p:nvPr/>
        </p:nvSpPr>
        <p:spPr>
          <a:xfrm>
            <a:off x="1950660" y="5931775"/>
            <a:ext cx="9403139" cy="707886"/>
          </a:xfrm>
          <a:prstGeom prst="rect">
            <a:avLst/>
          </a:prstGeom>
          <a:noFill/>
          <a:ln>
            <a:noFill/>
          </a:ln>
        </p:spPr>
        <p:txBody>
          <a:bodyPr wrap="square" rtlCol="0">
            <a:spAutoFit/>
          </a:bodyPr>
          <a:lstStyle/>
          <a:p>
            <a:pPr algn="ctr"/>
            <a:r>
              <a:rPr lang="fr-FR" sz="2000" b="1" dirty="0"/>
              <a:t>Les femmes sont également minoritaires dans l’ensemble des instances de Direction académiques.</a:t>
            </a:r>
          </a:p>
        </p:txBody>
      </p:sp>
      <p:sp>
        <p:nvSpPr>
          <p:cNvPr id="12" name="Rectangle à coins arrondis 29">
            <a:extLst>
              <a:ext uri="{FF2B5EF4-FFF2-40B4-BE49-F238E27FC236}">
                <a16:creationId xmlns:a16="http://schemas.microsoft.com/office/drawing/2014/main" id="{DF31584E-669A-45CE-B703-0E2128A5BBB8}"/>
              </a:ext>
            </a:extLst>
          </p:cNvPr>
          <p:cNvSpPr/>
          <p:nvPr/>
        </p:nvSpPr>
        <p:spPr>
          <a:xfrm>
            <a:off x="650101" y="2399173"/>
            <a:ext cx="2133612" cy="922291"/>
          </a:xfrm>
          <a:prstGeom prst="roundRect">
            <a:avLst/>
          </a:prstGeom>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a:t>Comité pédagogique</a:t>
            </a:r>
          </a:p>
        </p:txBody>
      </p:sp>
      <p:sp>
        <p:nvSpPr>
          <p:cNvPr id="13" name="Rectangle à coins arrondis 51">
            <a:extLst>
              <a:ext uri="{FF2B5EF4-FFF2-40B4-BE49-F238E27FC236}">
                <a16:creationId xmlns:a16="http://schemas.microsoft.com/office/drawing/2014/main" id="{8D7E5C78-F761-4462-962C-2F9CCDAC22E1}"/>
              </a:ext>
            </a:extLst>
          </p:cNvPr>
          <p:cNvSpPr/>
          <p:nvPr/>
        </p:nvSpPr>
        <p:spPr>
          <a:xfrm>
            <a:off x="650101" y="3551389"/>
            <a:ext cx="2123592" cy="890581"/>
          </a:xfrm>
          <a:prstGeom prst="roundRect">
            <a:avLst/>
          </a:prstGeom>
          <a:solidFill>
            <a:srgbClr val="FFE3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b="1" dirty="0">
                <a:solidFill>
                  <a:schemeClr val="tx1"/>
                </a:solidFill>
              </a:rPr>
              <a:t>Comité scientifique</a:t>
            </a:r>
          </a:p>
          <a:p>
            <a:pPr algn="ctr"/>
            <a:r>
              <a:rPr lang="fr-FR" b="1" dirty="0">
                <a:solidFill>
                  <a:schemeClr val="tx1"/>
                </a:solidFill>
              </a:rPr>
              <a:t>interne</a:t>
            </a:r>
          </a:p>
        </p:txBody>
      </p:sp>
      <p:sp>
        <p:nvSpPr>
          <p:cNvPr id="14" name="Rectangle à coins arrondis 55">
            <a:extLst>
              <a:ext uri="{FF2B5EF4-FFF2-40B4-BE49-F238E27FC236}">
                <a16:creationId xmlns:a16="http://schemas.microsoft.com/office/drawing/2014/main" id="{392BCAED-03B3-41B4-BDB5-C1232C954DFA}"/>
              </a:ext>
            </a:extLst>
          </p:cNvPr>
          <p:cNvSpPr/>
          <p:nvPr/>
        </p:nvSpPr>
        <p:spPr>
          <a:xfrm>
            <a:off x="670421" y="4623850"/>
            <a:ext cx="2133612" cy="956394"/>
          </a:xfrm>
          <a:prstGeom prst="roundRect">
            <a:avLst/>
          </a:prstGeom>
          <a:solidFill>
            <a:srgbClr val="003CC8"/>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Comité scientifique</a:t>
            </a:r>
          </a:p>
          <a:p>
            <a:pPr algn="ctr"/>
            <a:r>
              <a:rPr lang="fr-FR" b="1" dirty="0"/>
              <a:t>externe</a:t>
            </a:r>
          </a:p>
        </p:txBody>
      </p:sp>
      <p:sp>
        <p:nvSpPr>
          <p:cNvPr id="16" name="Flèche droite 49">
            <a:extLst>
              <a:ext uri="{FF2B5EF4-FFF2-40B4-BE49-F238E27FC236}">
                <a16:creationId xmlns:a16="http://schemas.microsoft.com/office/drawing/2014/main" id="{67DCA56E-8A1B-408C-982C-AF968EBA258F}"/>
              </a:ext>
            </a:extLst>
          </p:cNvPr>
          <p:cNvSpPr/>
          <p:nvPr/>
        </p:nvSpPr>
        <p:spPr>
          <a:xfrm rot="2335502">
            <a:off x="9186817" y="4975499"/>
            <a:ext cx="496831" cy="253095"/>
          </a:xfrm>
          <a:prstGeom prst="rightArrow">
            <a:avLst/>
          </a:prstGeom>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600"/>
          </a:p>
        </p:txBody>
      </p:sp>
    </p:spTree>
    <p:extLst>
      <p:ext uri="{BB962C8B-B14F-4D97-AF65-F5344CB8AC3E}">
        <p14:creationId xmlns:p14="http://schemas.microsoft.com/office/powerpoint/2010/main" val="1331363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7783551" y="1545874"/>
            <a:ext cx="4165641" cy="2387600"/>
          </a:xfrm>
        </p:spPr>
        <p:txBody>
          <a:bodyPr>
            <a:noAutofit/>
          </a:bodyPr>
          <a:lstStyle/>
          <a:p>
            <a:r>
              <a:rPr lang="fr-FR" sz="4000" b="1" cap="small" dirty="0"/>
              <a:t>Les actions des établissements en matière d’égalité</a:t>
            </a:r>
          </a:p>
        </p:txBody>
      </p:sp>
    </p:spTree>
    <p:extLst>
      <p:ext uri="{BB962C8B-B14F-4D97-AF65-F5344CB8AC3E}">
        <p14:creationId xmlns:p14="http://schemas.microsoft.com/office/powerpoint/2010/main" val="4286236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2A514A-BDD9-4719-8629-1984907637BE}"/>
              </a:ext>
            </a:extLst>
          </p:cNvPr>
          <p:cNvSpPr>
            <a:spLocks noGrp="1"/>
          </p:cNvSpPr>
          <p:nvPr>
            <p:ph type="title"/>
          </p:nvPr>
        </p:nvSpPr>
        <p:spPr/>
        <p:txBody>
          <a:bodyPr>
            <a:normAutofit/>
          </a:bodyPr>
          <a:lstStyle/>
          <a:p>
            <a:r>
              <a:rPr lang="fr-FR" sz="3600" b="1" cap="small" dirty="0"/>
              <a:t>Présentation du Baromètre</a:t>
            </a:r>
            <a:endParaRPr lang="fr-FR" sz="3600" cap="small" dirty="0"/>
          </a:p>
        </p:txBody>
      </p:sp>
      <p:sp>
        <p:nvSpPr>
          <p:cNvPr id="3" name="Espace réservé du contenu 2">
            <a:extLst>
              <a:ext uri="{FF2B5EF4-FFF2-40B4-BE49-F238E27FC236}">
                <a16:creationId xmlns:a16="http://schemas.microsoft.com/office/drawing/2014/main" id="{87A6CE4D-07EA-40DD-96B0-0472CE46216B}"/>
              </a:ext>
            </a:extLst>
          </p:cNvPr>
          <p:cNvSpPr>
            <a:spLocks noGrp="1"/>
          </p:cNvSpPr>
          <p:nvPr>
            <p:ph idx="1"/>
          </p:nvPr>
        </p:nvSpPr>
        <p:spPr/>
        <p:txBody>
          <a:bodyPr>
            <a:normAutofit/>
          </a:bodyPr>
          <a:lstStyle/>
          <a:p>
            <a:pPr marL="0" indent="0" algn="just">
              <a:buNone/>
            </a:pPr>
            <a:r>
              <a:rPr lang="fr-FR" sz="2200" b="0" i="0" dirty="0">
                <a:effectLst/>
                <a:latin typeface="Arial" panose="020B0604020202020204" pitchFamily="34" charset="0"/>
              </a:rPr>
              <a:t>L’originalité de ce dispositif est de permettre la production de données sexuées relatives aux grandes écoles qui bien que se distinguant en termes de spécialités, de statuts, de modes de gouvernance et de taille, constituent un groupe majeur dans le paysage de l’enseignement supérieur et de la recherche.</a:t>
            </a:r>
          </a:p>
          <a:p>
            <a:pPr marL="0" indent="0" algn="just">
              <a:buNone/>
            </a:pPr>
            <a:r>
              <a:rPr lang="fr-FR" sz="2200" b="0" i="0" dirty="0">
                <a:effectLst/>
                <a:latin typeface="Arial" panose="020B0604020202020204" pitchFamily="34" charset="0"/>
              </a:rPr>
              <a:t>Chaque année, le Groupe de travail égalité femmes-hommes valide le calendrier d’enquête et le questionnaire. Celui-ci est structuré en 6 grandes parties  : l’établissement, les </a:t>
            </a:r>
            <a:r>
              <a:rPr lang="fr-FR" sz="2200" b="0" i="0" dirty="0" err="1">
                <a:effectLst/>
                <a:latin typeface="Arial" panose="020B0604020202020204" pitchFamily="34" charset="0"/>
              </a:rPr>
              <a:t>étudiant.e.s</a:t>
            </a:r>
            <a:r>
              <a:rPr lang="fr-FR" sz="2200" b="0" i="0" dirty="0">
                <a:effectLst/>
                <a:latin typeface="Arial" panose="020B0604020202020204" pitchFamily="34" charset="0"/>
              </a:rPr>
              <a:t> en formation (initiale et continue), le personnel de l’établissement (en distinguant les personnels des établissements publics de ceux des établissements privés), les instances de direction, les actions en faveur de l’égalité femmes-hommes menées au sein de l’établissement et un focus thématique. </a:t>
            </a:r>
          </a:p>
          <a:p>
            <a:pPr marL="0" indent="0" algn="just">
              <a:buNone/>
            </a:pPr>
            <a:r>
              <a:rPr lang="fr-FR" sz="2200" b="0" i="0" dirty="0">
                <a:effectLst/>
                <a:latin typeface="Arial" panose="020B0604020202020204" pitchFamily="34" charset="0"/>
              </a:rPr>
              <a:t>Pour la 3</a:t>
            </a:r>
            <a:r>
              <a:rPr lang="fr-FR" sz="2200" b="0" i="0" baseline="30000" dirty="0">
                <a:effectLst/>
                <a:latin typeface="Arial" panose="020B0604020202020204" pitchFamily="34" charset="0"/>
              </a:rPr>
              <a:t>ème</a:t>
            </a:r>
            <a:r>
              <a:rPr lang="fr-FR" sz="2200" b="0" i="0" dirty="0">
                <a:effectLst/>
                <a:latin typeface="Arial" panose="020B0604020202020204" pitchFamily="34" charset="0"/>
              </a:rPr>
              <a:t> année consécutive, le Groupe de travail égalité a décidé de consacrer le focus thématique aux dispositions mis en place par les établissements pour lutter contre les VSS (Violences</a:t>
            </a:r>
            <a:r>
              <a:rPr lang="fr-FR" sz="2200" dirty="0">
                <a:latin typeface="Arial" panose="020B0604020202020204" pitchFamily="34" charset="0"/>
              </a:rPr>
              <a:t> Sexistes et Sexuelles).</a:t>
            </a:r>
            <a:endParaRPr lang="fr-FR" sz="2200" b="0" i="0" dirty="0">
              <a:effectLst/>
              <a:latin typeface="Arial" panose="020B0604020202020204" pitchFamily="34" charset="0"/>
            </a:endParaRPr>
          </a:p>
          <a:p>
            <a:pPr marL="0" indent="0" algn="just">
              <a:buNone/>
            </a:pPr>
            <a:endParaRPr lang="fr-FR" sz="2200" b="0" i="0" dirty="0">
              <a:effectLst/>
              <a:latin typeface="Arial" panose="020B0604020202020204" pitchFamily="34" charset="0"/>
            </a:endParaRPr>
          </a:p>
          <a:p>
            <a:pPr algn="just"/>
            <a:endParaRPr lang="fr-FR" sz="2200" dirty="0"/>
          </a:p>
        </p:txBody>
      </p:sp>
      <p:sp>
        <p:nvSpPr>
          <p:cNvPr id="4" name="Titre 3">
            <a:extLst>
              <a:ext uri="{FF2B5EF4-FFF2-40B4-BE49-F238E27FC236}">
                <a16:creationId xmlns:a16="http://schemas.microsoft.com/office/drawing/2014/main" id="{68EF1443-7B86-4572-9A45-F946B3372310}"/>
              </a:ext>
            </a:extLst>
          </p:cNvPr>
          <p:cNvSpPr txBox="1">
            <a:spLocks/>
          </p:cNvSpPr>
          <p:nvPr/>
        </p:nvSpPr>
        <p:spPr>
          <a:xfrm>
            <a:off x="990600" y="151266"/>
            <a:ext cx="10515600" cy="922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000759"/>
                </a:solidFill>
                <a:latin typeface="+mj-lt"/>
                <a:ea typeface="+mj-ea"/>
                <a:cs typeface="+mj-cs"/>
              </a:defRPr>
            </a:lvl1pPr>
          </a:lstStyle>
          <a:p>
            <a:endParaRPr lang="fr-FR" sz="3600" b="1" dirty="0"/>
          </a:p>
        </p:txBody>
      </p:sp>
    </p:spTree>
    <p:extLst>
      <p:ext uri="{BB962C8B-B14F-4D97-AF65-F5344CB8AC3E}">
        <p14:creationId xmlns:p14="http://schemas.microsoft.com/office/powerpoint/2010/main" val="32108306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32739" y="1544699"/>
            <a:ext cx="6876256" cy="1261884"/>
          </a:xfrm>
          <a:prstGeom prst="rect">
            <a:avLst/>
          </a:prstGeom>
          <a:noFill/>
        </p:spPr>
        <p:txBody>
          <a:bodyPr wrap="square" rtlCol="0">
            <a:spAutoFit/>
          </a:bodyPr>
          <a:lstStyle/>
          <a:p>
            <a:r>
              <a:rPr lang="fr-FR" sz="2800" b="1" dirty="0">
                <a:solidFill>
                  <a:srgbClr val="FF091E"/>
                </a:solidFill>
              </a:rPr>
              <a:t>46,8 %</a:t>
            </a:r>
            <a:r>
              <a:rPr lang="fr-FR" sz="2400" dirty="0"/>
              <a:t> des établissements ont formalisé une stratégie pour l’Egalité Femmes-Hommes dans leur établissement…</a:t>
            </a:r>
            <a:endParaRPr lang="fr-FR" sz="2000" dirty="0"/>
          </a:p>
        </p:txBody>
      </p:sp>
      <p:sp>
        <p:nvSpPr>
          <p:cNvPr id="7" name="Titre 1"/>
          <p:cNvSpPr>
            <a:spLocks noGrp="1"/>
          </p:cNvSpPr>
          <p:nvPr>
            <p:ph type="title"/>
          </p:nvPr>
        </p:nvSpPr>
        <p:spPr/>
        <p:txBody>
          <a:bodyPr>
            <a:noAutofit/>
          </a:bodyPr>
          <a:lstStyle/>
          <a:p>
            <a:r>
              <a:rPr lang="fr-FR" sz="3200" cap="small" dirty="0"/>
              <a:t>La place de l’Egalité Femmes-Hommes dans l’établissement</a:t>
            </a:r>
          </a:p>
        </p:txBody>
      </p:sp>
      <p:sp>
        <p:nvSpPr>
          <p:cNvPr id="3" name="Espace réservé du numéro de diapositive 2"/>
          <p:cNvSpPr>
            <a:spLocks noGrp="1"/>
          </p:cNvSpPr>
          <p:nvPr>
            <p:ph type="sldNum" sz="quarter" idx="12"/>
          </p:nvPr>
        </p:nvSpPr>
        <p:spPr/>
        <p:txBody>
          <a:bodyPr/>
          <a:lstStyle/>
          <a:p>
            <a:fld id="{5EAE936F-60B9-4C48-BAF5-E7112AB12A72}" type="slidenum">
              <a:rPr lang="fr-FR" sz="1100"/>
              <a:t>50</a:t>
            </a:fld>
            <a:endParaRPr lang="fr-FR" sz="1100" dirty="0"/>
          </a:p>
        </p:txBody>
      </p:sp>
      <p:sp>
        <p:nvSpPr>
          <p:cNvPr id="11" name="Rectangle à coins arrondis 10"/>
          <p:cNvSpPr/>
          <p:nvPr/>
        </p:nvSpPr>
        <p:spPr>
          <a:xfrm>
            <a:off x="479377" y="2953202"/>
            <a:ext cx="1728192" cy="1080120"/>
          </a:xfrm>
          <a:prstGeom prst="roundRect">
            <a:avLst/>
          </a:prstGeom>
          <a:solidFill>
            <a:srgbClr val="FF091E"/>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800" b="1" dirty="0"/>
              <a:t>46,8%</a:t>
            </a:r>
          </a:p>
          <a:p>
            <a:pPr algn="ctr"/>
            <a:r>
              <a:rPr lang="fr-FR" sz="1400" i="1" dirty="0"/>
              <a:t>33,8 % en 2019</a:t>
            </a:r>
          </a:p>
          <a:p>
            <a:pPr algn="ctr"/>
            <a:r>
              <a:rPr lang="fr-FR" sz="1400" i="1" dirty="0"/>
              <a:t>33,3 % en 2018</a:t>
            </a:r>
          </a:p>
        </p:txBody>
      </p:sp>
      <p:cxnSp>
        <p:nvCxnSpPr>
          <p:cNvPr id="12" name="Connecteur droit 11"/>
          <p:cNvCxnSpPr/>
          <p:nvPr/>
        </p:nvCxnSpPr>
        <p:spPr>
          <a:xfrm>
            <a:off x="2639018" y="1975277"/>
            <a:ext cx="0" cy="3845690"/>
          </a:xfrm>
          <a:prstGeom prst="line">
            <a:avLst/>
          </a:prstGeom>
          <a:ln>
            <a:solidFill>
              <a:srgbClr val="FF091E"/>
            </a:solidFill>
          </a:ln>
        </p:spPr>
        <p:style>
          <a:lnRef idx="3">
            <a:schemeClr val="accent4"/>
          </a:lnRef>
          <a:fillRef idx="0">
            <a:schemeClr val="accent4"/>
          </a:fillRef>
          <a:effectRef idx="2">
            <a:schemeClr val="accent4"/>
          </a:effectRef>
          <a:fontRef idx="minor">
            <a:schemeClr val="tx1"/>
          </a:fontRef>
        </p:style>
      </p:cxnSp>
      <p:sp>
        <p:nvSpPr>
          <p:cNvPr id="2" name="Flèche à angle droit 1"/>
          <p:cNvSpPr/>
          <p:nvPr/>
        </p:nvSpPr>
        <p:spPr>
          <a:xfrm rot="5400000">
            <a:off x="3062722" y="3052351"/>
            <a:ext cx="807580" cy="792088"/>
          </a:xfrm>
          <a:prstGeom prst="bentUpArrow">
            <a:avLst/>
          </a:prstGeom>
          <a:solidFill>
            <a:srgbClr val="0067F4"/>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600"/>
          </a:p>
        </p:txBody>
      </p:sp>
      <p:sp>
        <p:nvSpPr>
          <p:cNvPr id="10" name="ZoneTexte 9"/>
          <p:cNvSpPr txBox="1"/>
          <p:nvPr/>
        </p:nvSpPr>
        <p:spPr>
          <a:xfrm>
            <a:off x="3908190" y="3051144"/>
            <a:ext cx="6224635" cy="2000548"/>
          </a:xfrm>
          <a:prstGeom prst="rect">
            <a:avLst/>
          </a:prstGeom>
          <a:noFill/>
        </p:spPr>
        <p:txBody>
          <a:bodyPr wrap="square" rtlCol="0">
            <a:spAutoFit/>
          </a:bodyPr>
          <a:lstStyle/>
          <a:p>
            <a:pPr algn="just"/>
            <a:r>
              <a:rPr lang="fr-FR" sz="2400" dirty="0"/>
              <a:t>Stratégie qu’ils communiquent à :</a:t>
            </a:r>
          </a:p>
          <a:p>
            <a:pPr marL="174625" indent="-174625" algn="just">
              <a:buFont typeface="Arial" panose="020B0604020202020204" pitchFamily="34" charset="0"/>
              <a:buChar char="•"/>
            </a:pPr>
            <a:r>
              <a:rPr lang="fr-FR" sz="2000" b="1" dirty="0">
                <a:solidFill>
                  <a:srgbClr val="FF091E"/>
                </a:solidFill>
              </a:rPr>
              <a:t>70,6% </a:t>
            </a:r>
            <a:r>
              <a:rPr lang="fr-FR" sz="1400" dirty="0"/>
              <a:t>(73 % en 2019)</a:t>
            </a:r>
            <a:r>
              <a:rPr lang="fr-FR" sz="1200" dirty="0"/>
              <a:t> </a:t>
            </a:r>
            <a:r>
              <a:rPr lang="fr-FR" dirty="0"/>
              <a:t>en interne auprès des étudiants ou des stagiaires de formation continue</a:t>
            </a:r>
          </a:p>
          <a:p>
            <a:pPr marL="174625" indent="-174625" algn="just">
              <a:buFont typeface="Arial" panose="020B0604020202020204" pitchFamily="34" charset="0"/>
              <a:buChar char="•"/>
            </a:pPr>
            <a:r>
              <a:rPr lang="fr-FR" sz="2000" b="1" dirty="0">
                <a:solidFill>
                  <a:srgbClr val="FF091E"/>
                </a:solidFill>
              </a:rPr>
              <a:t>73,5%</a:t>
            </a:r>
            <a:r>
              <a:rPr lang="fr-FR" sz="2400" dirty="0">
                <a:solidFill>
                  <a:srgbClr val="FF091E"/>
                </a:solidFill>
              </a:rPr>
              <a:t> </a:t>
            </a:r>
            <a:r>
              <a:rPr lang="fr-FR" sz="1400" dirty="0"/>
              <a:t>(81 % en 2019)</a:t>
            </a:r>
            <a:r>
              <a:rPr lang="fr-FR" sz="1200" dirty="0"/>
              <a:t> </a:t>
            </a:r>
            <a:r>
              <a:rPr lang="fr-FR" dirty="0"/>
              <a:t>en interne auprès du personnel</a:t>
            </a:r>
          </a:p>
          <a:p>
            <a:pPr marL="174625" indent="-174625" algn="just">
              <a:buFont typeface="Arial" panose="020B0604020202020204" pitchFamily="34" charset="0"/>
              <a:buChar char="•"/>
            </a:pPr>
            <a:r>
              <a:rPr lang="fr-FR" sz="2000" b="1" dirty="0">
                <a:solidFill>
                  <a:srgbClr val="FF091E"/>
                </a:solidFill>
              </a:rPr>
              <a:t>51,4%</a:t>
            </a:r>
            <a:r>
              <a:rPr lang="fr-FR" dirty="0"/>
              <a:t> </a:t>
            </a:r>
            <a:r>
              <a:rPr lang="fr-FR" sz="1400" dirty="0"/>
              <a:t>(51,4 % en 2019)</a:t>
            </a:r>
            <a:r>
              <a:rPr lang="fr-FR" sz="1200" dirty="0"/>
              <a:t> </a:t>
            </a:r>
            <a:r>
              <a:rPr lang="fr-FR" dirty="0"/>
              <a:t>en externe auprès des institutions et des partenaires</a:t>
            </a:r>
          </a:p>
        </p:txBody>
      </p:sp>
    </p:spTree>
    <p:extLst>
      <p:ext uri="{BB962C8B-B14F-4D97-AF65-F5344CB8AC3E}">
        <p14:creationId xmlns:p14="http://schemas.microsoft.com/office/powerpoint/2010/main" val="11657043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412557" y="3260809"/>
            <a:ext cx="3726742" cy="1384995"/>
          </a:xfrm>
          <a:prstGeom prst="rect">
            <a:avLst/>
          </a:prstGeom>
          <a:noFill/>
        </p:spPr>
        <p:txBody>
          <a:bodyPr wrap="square" rtlCol="0">
            <a:spAutoFit/>
          </a:bodyPr>
          <a:lstStyle/>
          <a:p>
            <a:pPr algn="ctr"/>
            <a:r>
              <a:rPr lang="fr-FR" sz="2800" dirty="0"/>
              <a:t>Un plan d’actions a-t-il été établi à 1, 3 ou 5 ans ?</a:t>
            </a:r>
          </a:p>
        </p:txBody>
      </p:sp>
      <p:sp>
        <p:nvSpPr>
          <p:cNvPr id="2" name="Titre 1"/>
          <p:cNvSpPr>
            <a:spLocks noGrp="1"/>
          </p:cNvSpPr>
          <p:nvPr>
            <p:ph type="title"/>
          </p:nvPr>
        </p:nvSpPr>
        <p:spPr/>
        <p:txBody>
          <a:bodyPr>
            <a:noAutofit/>
          </a:bodyPr>
          <a:lstStyle/>
          <a:p>
            <a:r>
              <a:rPr lang="fr-FR" sz="3200" cap="small" dirty="0"/>
              <a:t>La place de l’Egalité Femmes-Hommes dans l’établissement</a:t>
            </a:r>
            <a:endParaRPr lang="fr-FR" sz="3200" dirty="0"/>
          </a:p>
        </p:txBody>
      </p:sp>
      <p:sp>
        <p:nvSpPr>
          <p:cNvPr id="3" name="Espace réservé du numéro de diapositive 2"/>
          <p:cNvSpPr>
            <a:spLocks noGrp="1"/>
          </p:cNvSpPr>
          <p:nvPr>
            <p:ph type="sldNum" sz="quarter" idx="12"/>
          </p:nvPr>
        </p:nvSpPr>
        <p:spPr/>
        <p:txBody>
          <a:bodyPr/>
          <a:lstStyle/>
          <a:p>
            <a:fld id="{5EAE936F-60B9-4C48-BAF5-E7112AB12A72}" type="slidenum">
              <a:rPr lang="fr-FR" smtClean="0"/>
              <a:t>51</a:t>
            </a:fld>
            <a:endParaRPr lang="fr-FR" dirty="0"/>
          </a:p>
        </p:txBody>
      </p:sp>
      <p:cxnSp>
        <p:nvCxnSpPr>
          <p:cNvPr id="9" name="Connecteur droit 8"/>
          <p:cNvCxnSpPr/>
          <p:nvPr/>
        </p:nvCxnSpPr>
        <p:spPr>
          <a:xfrm>
            <a:off x="4530711" y="2317198"/>
            <a:ext cx="0" cy="360040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graphicFrame>
        <p:nvGraphicFramePr>
          <p:cNvPr id="10" name="Graphique 9">
            <a:extLst>
              <a:ext uri="{FF2B5EF4-FFF2-40B4-BE49-F238E27FC236}">
                <a16:creationId xmlns:a16="http://schemas.microsoft.com/office/drawing/2014/main" id="{4611F27A-0483-42F5-B92B-1B6CD7A987F3}"/>
              </a:ext>
            </a:extLst>
          </p:cNvPr>
          <p:cNvGraphicFramePr>
            <a:graphicFrameLocks/>
          </p:cNvGraphicFramePr>
          <p:nvPr>
            <p:extLst>
              <p:ext uri="{D42A27DB-BD31-4B8C-83A1-F6EECF244321}">
                <p14:modId xmlns:p14="http://schemas.microsoft.com/office/powerpoint/2010/main" val="1748774883"/>
              </p:ext>
            </p:extLst>
          </p:nvPr>
        </p:nvGraphicFramePr>
        <p:xfrm>
          <a:off x="5767137" y="2583293"/>
          <a:ext cx="4572000" cy="2740025"/>
        </p:xfrm>
        <a:graphic>
          <a:graphicData uri="http://schemas.openxmlformats.org/drawingml/2006/chart">
            <c:chart xmlns:c="http://schemas.openxmlformats.org/drawingml/2006/chart" xmlns:r="http://schemas.openxmlformats.org/officeDocument/2006/relationships" r:id="rId3"/>
          </a:graphicData>
        </a:graphic>
      </p:graphicFrame>
      <p:sp>
        <p:nvSpPr>
          <p:cNvPr id="11" name="Bulle narrative : rectangle à coins arrondis 10">
            <a:extLst>
              <a:ext uri="{FF2B5EF4-FFF2-40B4-BE49-F238E27FC236}">
                <a16:creationId xmlns:a16="http://schemas.microsoft.com/office/drawing/2014/main" id="{8C389BD2-C391-4362-8D2E-1D8501431ABE}"/>
              </a:ext>
            </a:extLst>
          </p:cNvPr>
          <p:cNvSpPr/>
          <p:nvPr/>
        </p:nvSpPr>
        <p:spPr>
          <a:xfrm>
            <a:off x="8804276" y="1238435"/>
            <a:ext cx="2821258" cy="1344858"/>
          </a:xfrm>
          <a:prstGeom prst="wedgeRoundRectCallout">
            <a:avLst/>
          </a:prstGeom>
          <a:solidFill>
            <a:srgbClr val="FF091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dirty="0">
                <a:solidFill>
                  <a:schemeClr val="bg1"/>
                </a:solidFill>
              </a:rPr>
              <a:t>Près de 70% des écoles visent à structurer leurs actions dans le cadre d’un plan bâti sur une ou plusieurs années.</a:t>
            </a:r>
          </a:p>
        </p:txBody>
      </p:sp>
    </p:spTree>
    <p:extLst>
      <p:ext uri="{BB962C8B-B14F-4D97-AF65-F5344CB8AC3E}">
        <p14:creationId xmlns:p14="http://schemas.microsoft.com/office/powerpoint/2010/main" val="1562485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745028" y="2307091"/>
            <a:ext cx="6945591" cy="2554545"/>
          </a:xfrm>
          <a:prstGeom prst="rect">
            <a:avLst/>
          </a:prstGeom>
          <a:noFill/>
        </p:spPr>
        <p:txBody>
          <a:bodyPr wrap="square" rtlCol="0">
            <a:spAutoFit/>
          </a:bodyPr>
          <a:lstStyle/>
          <a:p>
            <a:pPr algn="just"/>
            <a:r>
              <a:rPr lang="fr-FR" sz="2000" dirty="0"/>
              <a:t>La mesure de l’impact des actions mises en place par les établissement est une préoccupation en constante progression.</a:t>
            </a:r>
          </a:p>
          <a:p>
            <a:pPr algn="just"/>
            <a:endParaRPr lang="fr-FR" sz="2000" dirty="0"/>
          </a:p>
          <a:p>
            <a:pPr algn="just"/>
            <a:r>
              <a:rPr lang="fr-FR" sz="2000" dirty="0"/>
              <a:t>Parmi les freins à la mise en place d’outils de mesure, les établissements répondants évoquent principalement le manque de temps, la priorité donnée à l’action et la nécessité au préalable de formaliser le plan d’actions.</a:t>
            </a:r>
          </a:p>
        </p:txBody>
      </p:sp>
      <p:sp>
        <p:nvSpPr>
          <p:cNvPr id="2" name="Titre 1"/>
          <p:cNvSpPr>
            <a:spLocks noGrp="1"/>
          </p:cNvSpPr>
          <p:nvPr>
            <p:ph type="title"/>
          </p:nvPr>
        </p:nvSpPr>
        <p:spPr/>
        <p:txBody>
          <a:bodyPr>
            <a:noAutofit/>
          </a:bodyPr>
          <a:lstStyle/>
          <a:p>
            <a:r>
              <a:rPr lang="fr-FR" sz="3200" cap="small" dirty="0"/>
              <a:t>La place de l’Egalité Femmes-Hommes dans l’établissement</a:t>
            </a:r>
            <a:endParaRPr lang="fr-FR" sz="3200" dirty="0"/>
          </a:p>
        </p:txBody>
      </p:sp>
      <p:sp>
        <p:nvSpPr>
          <p:cNvPr id="3" name="Espace réservé du numéro de diapositive 2"/>
          <p:cNvSpPr>
            <a:spLocks noGrp="1"/>
          </p:cNvSpPr>
          <p:nvPr>
            <p:ph type="sldNum" sz="quarter" idx="12"/>
          </p:nvPr>
        </p:nvSpPr>
        <p:spPr/>
        <p:txBody>
          <a:bodyPr/>
          <a:lstStyle/>
          <a:p>
            <a:fld id="{5EAE936F-60B9-4C48-BAF5-E7112AB12A72}" type="slidenum">
              <a:rPr lang="fr-FR" smtClean="0"/>
              <a:t>52</a:t>
            </a:fld>
            <a:endParaRPr lang="fr-FR" dirty="0"/>
          </a:p>
        </p:txBody>
      </p:sp>
      <p:sp>
        <p:nvSpPr>
          <p:cNvPr id="11" name="Rectangle à coins arrondis 10"/>
          <p:cNvSpPr/>
          <p:nvPr/>
        </p:nvSpPr>
        <p:spPr>
          <a:xfrm>
            <a:off x="1501381" y="2637595"/>
            <a:ext cx="1728192" cy="1080120"/>
          </a:xfrm>
          <a:prstGeom prst="roundRect">
            <a:avLst/>
          </a:prstGeom>
          <a:solidFill>
            <a:srgbClr val="FF091E"/>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3200" b="1" dirty="0"/>
              <a:t>35,1%</a:t>
            </a:r>
          </a:p>
          <a:p>
            <a:pPr algn="ctr"/>
            <a:r>
              <a:rPr lang="fr-FR" dirty="0"/>
              <a:t>2019 - 29,9 %</a:t>
            </a:r>
          </a:p>
          <a:p>
            <a:pPr algn="ctr"/>
            <a:r>
              <a:rPr lang="fr-FR" dirty="0"/>
              <a:t>2018 - 23,3 %</a:t>
            </a:r>
          </a:p>
        </p:txBody>
      </p:sp>
      <p:cxnSp>
        <p:nvCxnSpPr>
          <p:cNvPr id="12" name="Connecteur droit 11"/>
          <p:cNvCxnSpPr/>
          <p:nvPr/>
        </p:nvCxnSpPr>
        <p:spPr>
          <a:xfrm>
            <a:off x="3575720" y="1804872"/>
            <a:ext cx="0" cy="3558985"/>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3182024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sz="3200" cap="small" dirty="0"/>
              <a:t>La place de l’Egalité Femmes-Hommes dans l’établissement</a:t>
            </a:r>
            <a:endParaRPr lang="fr-FR" sz="3200" dirty="0"/>
          </a:p>
        </p:txBody>
      </p:sp>
      <p:sp>
        <p:nvSpPr>
          <p:cNvPr id="2" name="Espace réservé du numéro de diapositive 1"/>
          <p:cNvSpPr>
            <a:spLocks noGrp="1"/>
          </p:cNvSpPr>
          <p:nvPr>
            <p:ph type="sldNum" sz="quarter" idx="12"/>
          </p:nvPr>
        </p:nvSpPr>
        <p:spPr/>
        <p:txBody>
          <a:bodyPr/>
          <a:lstStyle/>
          <a:p>
            <a:fld id="{5EAE936F-60B9-4C48-BAF5-E7112AB12A72}" type="slidenum">
              <a:rPr lang="fr-FR" smtClean="0"/>
              <a:t>53</a:t>
            </a:fld>
            <a:endParaRPr lang="fr-FR" dirty="0"/>
          </a:p>
        </p:txBody>
      </p:sp>
      <p:sp>
        <p:nvSpPr>
          <p:cNvPr id="10" name="ZoneTexte 9"/>
          <p:cNvSpPr txBox="1"/>
          <p:nvPr/>
        </p:nvSpPr>
        <p:spPr>
          <a:xfrm>
            <a:off x="420825" y="1203954"/>
            <a:ext cx="9846527" cy="1200329"/>
          </a:xfrm>
          <a:prstGeom prst="rect">
            <a:avLst/>
          </a:prstGeom>
          <a:noFill/>
        </p:spPr>
        <p:txBody>
          <a:bodyPr wrap="square" rtlCol="0">
            <a:spAutoFit/>
          </a:bodyPr>
          <a:lstStyle/>
          <a:p>
            <a:pPr algn="ctr"/>
            <a:r>
              <a:rPr lang="fr-FR" sz="2400" b="1" dirty="0"/>
              <a:t>Dans votre établissement est-il proposé des actions de coaching ou de mentoring traitant spécifiquement des questions d’égalité femmes-hommes à destination :</a:t>
            </a:r>
          </a:p>
        </p:txBody>
      </p:sp>
      <p:sp>
        <p:nvSpPr>
          <p:cNvPr id="11" name="Bulle narrative : rectangle à coins arrondis 10">
            <a:extLst>
              <a:ext uri="{FF2B5EF4-FFF2-40B4-BE49-F238E27FC236}">
                <a16:creationId xmlns:a16="http://schemas.microsoft.com/office/drawing/2014/main" id="{E8D5A9C7-DF9F-4835-B975-EEF4D9FE3D6F}"/>
              </a:ext>
            </a:extLst>
          </p:cNvPr>
          <p:cNvSpPr/>
          <p:nvPr/>
        </p:nvSpPr>
        <p:spPr>
          <a:xfrm>
            <a:off x="9100458" y="2154025"/>
            <a:ext cx="2821258" cy="1344858"/>
          </a:xfrm>
          <a:prstGeom prst="wedgeRoundRectCallout">
            <a:avLst/>
          </a:prstGeom>
          <a:solidFill>
            <a:srgbClr val="FF091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dirty="0">
                <a:solidFill>
                  <a:schemeClr val="bg1"/>
                </a:solidFill>
              </a:rPr>
              <a:t>Les actions de coaching et de mentoring dédiées à l’égalité F-H sont encore peu développées. </a:t>
            </a:r>
          </a:p>
        </p:txBody>
      </p:sp>
      <p:sp>
        <p:nvSpPr>
          <p:cNvPr id="12" name="Bulle narrative : rectangle à coins arrondis 11">
            <a:extLst>
              <a:ext uri="{FF2B5EF4-FFF2-40B4-BE49-F238E27FC236}">
                <a16:creationId xmlns:a16="http://schemas.microsoft.com/office/drawing/2014/main" id="{7D126145-903D-4BF7-BE76-3DE63D721F2D}"/>
              </a:ext>
            </a:extLst>
          </p:cNvPr>
          <p:cNvSpPr/>
          <p:nvPr/>
        </p:nvSpPr>
        <p:spPr>
          <a:xfrm>
            <a:off x="6760029" y="4371832"/>
            <a:ext cx="2960914" cy="1065271"/>
          </a:xfrm>
          <a:prstGeom prst="wedgeRoundRectCallout">
            <a:avLst/>
          </a:prstGeom>
          <a:solidFill>
            <a:srgbClr val="0067F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dirty="0">
                <a:solidFill>
                  <a:schemeClr val="bg1"/>
                </a:solidFill>
              </a:rPr>
              <a:t>La principale cible des actions de coaching et de mentoring est celle des </a:t>
            </a:r>
            <a:r>
              <a:rPr lang="fr-FR" sz="1600" b="1" dirty="0" err="1">
                <a:solidFill>
                  <a:schemeClr val="bg1"/>
                </a:solidFill>
              </a:rPr>
              <a:t>étudiant.e.s</a:t>
            </a:r>
            <a:endParaRPr lang="fr-FR" sz="1600" b="1" dirty="0">
              <a:solidFill>
                <a:schemeClr val="bg1"/>
              </a:solidFill>
            </a:endParaRPr>
          </a:p>
        </p:txBody>
      </p:sp>
      <p:graphicFrame>
        <p:nvGraphicFramePr>
          <p:cNvPr id="8" name="Graphique 7">
            <a:extLst>
              <a:ext uri="{FF2B5EF4-FFF2-40B4-BE49-F238E27FC236}">
                <a16:creationId xmlns:a16="http://schemas.microsoft.com/office/drawing/2014/main" id="{63971BDD-C8EF-4181-A745-68BF36BBA012}"/>
              </a:ext>
            </a:extLst>
          </p:cNvPr>
          <p:cNvGraphicFramePr>
            <a:graphicFrameLocks/>
          </p:cNvGraphicFramePr>
          <p:nvPr>
            <p:extLst>
              <p:ext uri="{D42A27DB-BD31-4B8C-83A1-F6EECF244321}">
                <p14:modId xmlns:p14="http://schemas.microsoft.com/office/powerpoint/2010/main" val="3990177262"/>
              </p:ext>
            </p:extLst>
          </p:nvPr>
        </p:nvGraphicFramePr>
        <p:xfrm>
          <a:off x="116959" y="2154024"/>
          <a:ext cx="11908464" cy="4202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69591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sz="3200" cap="small" dirty="0"/>
              <a:t>La place de l’Egalité Femmes-Hommes dans l’établissement</a:t>
            </a:r>
            <a:endParaRPr lang="fr-FR" sz="3200" dirty="0"/>
          </a:p>
        </p:txBody>
      </p:sp>
      <p:sp>
        <p:nvSpPr>
          <p:cNvPr id="2" name="Espace réservé du numéro de diapositive 1"/>
          <p:cNvSpPr>
            <a:spLocks noGrp="1"/>
          </p:cNvSpPr>
          <p:nvPr>
            <p:ph type="sldNum" sz="quarter" idx="12"/>
          </p:nvPr>
        </p:nvSpPr>
        <p:spPr/>
        <p:txBody>
          <a:bodyPr/>
          <a:lstStyle/>
          <a:p>
            <a:fld id="{5EAE936F-60B9-4C48-BAF5-E7112AB12A72}" type="slidenum">
              <a:rPr lang="fr-FR" smtClean="0"/>
              <a:t>54</a:t>
            </a:fld>
            <a:endParaRPr lang="fr-FR" dirty="0"/>
          </a:p>
        </p:txBody>
      </p:sp>
      <p:sp>
        <p:nvSpPr>
          <p:cNvPr id="10" name="ZoneTexte 9"/>
          <p:cNvSpPr txBox="1"/>
          <p:nvPr/>
        </p:nvSpPr>
        <p:spPr>
          <a:xfrm>
            <a:off x="420825" y="1203954"/>
            <a:ext cx="9846527" cy="1200329"/>
          </a:xfrm>
          <a:prstGeom prst="rect">
            <a:avLst/>
          </a:prstGeom>
          <a:noFill/>
        </p:spPr>
        <p:txBody>
          <a:bodyPr wrap="square" rtlCol="0">
            <a:spAutoFit/>
          </a:bodyPr>
          <a:lstStyle/>
          <a:p>
            <a:pPr algn="ctr"/>
            <a:r>
              <a:rPr lang="fr-FR" sz="2400" b="1" dirty="0"/>
              <a:t>Dans votre établissement est-il proposé des actions de coaching ou de mentoring traitant spécifiquement des questions d’égalité femmes-hommes à destination :</a:t>
            </a:r>
          </a:p>
        </p:txBody>
      </p:sp>
      <p:sp>
        <p:nvSpPr>
          <p:cNvPr id="11" name="Bulle narrative : rectangle à coins arrondis 10">
            <a:extLst>
              <a:ext uri="{FF2B5EF4-FFF2-40B4-BE49-F238E27FC236}">
                <a16:creationId xmlns:a16="http://schemas.microsoft.com/office/drawing/2014/main" id="{E8D5A9C7-DF9F-4835-B975-EEF4D9FE3D6F}"/>
              </a:ext>
            </a:extLst>
          </p:cNvPr>
          <p:cNvSpPr/>
          <p:nvPr/>
        </p:nvSpPr>
        <p:spPr>
          <a:xfrm>
            <a:off x="9100458" y="2154025"/>
            <a:ext cx="2821258" cy="1344858"/>
          </a:xfrm>
          <a:prstGeom prst="wedgeRoundRectCallout">
            <a:avLst/>
          </a:prstGeom>
          <a:solidFill>
            <a:srgbClr val="FF091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dirty="0">
                <a:solidFill>
                  <a:schemeClr val="bg1"/>
                </a:solidFill>
              </a:rPr>
              <a:t>Les actions de coaching et de mentoring dédiées à l’égalité F-H sont encore peu développées. </a:t>
            </a:r>
          </a:p>
        </p:txBody>
      </p:sp>
      <p:sp>
        <p:nvSpPr>
          <p:cNvPr id="12" name="Bulle narrative : rectangle à coins arrondis 11">
            <a:extLst>
              <a:ext uri="{FF2B5EF4-FFF2-40B4-BE49-F238E27FC236}">
                <a16:creationId xmlns:a16="http://schemas.microsoft.com/office/drawing/2014/main" id="{7D126145-903D-4BF7-BE76-3DE63D721F2D}"/>
              </a:ext>
            </a:extLst>
          </p:cNvPr>
          <p:cNvSpPr/>
          <p:nvPr/>
        </p:nvSpPr>
        <p:spPr>
          <a:xfrm>
            <a:off x="269966" y="5007557"/>
            <a:ext cx="2960914" cy="1065271"/>
          </a:xfrm>
          <a:prstGeom prst="wedgeRoundRectCallout">
            <a:avLst/>
          </a:prstGeom>
          <a:solidFill>
            <a:srgbClr val="0067F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dirty="0">
                <a:solidFill>
                  <a:schemeClr val="bg1"/>
                </a:solidFill>
              </a:rPr>
              <a:t>La principale cible des actions de coaching et de mentoring est celle des </a:t>
            </a:r>
            <a:r>
              <a:rPr lang="fr-FR" sz="1600" b="1" dirty="0" err="1">
                <a:solidFill>
                  <a:schemeClr val="bg1"/>
                </a:solidFill>
              </a:rPr>
              <a:t>étudiant.e.s</a:t>
            </a:r>
            <a:endParaRPr lang="fr-FR" sz="1600" b="1" dirty="0">
              <a:solidFill>
                <a:schemeClr val="bg1"/>
              </a:solidFill>
            </a:endParaRPr>
          </a:p>
        </p:txBody>
      </p:sp>
      <p:graphicFrame>
        <p:nvGraphicFramePr>
          <p:cNvPr id="13" name="Graphique 12">
            <a:extLst>
              <a:ext uri="{FF2B5EF4-FFF2-40B4-BE49-F238E27FC236}">
                <a16:creationId xmlns:a16="http://schemas.microsoft.com/office/drawing/2014/main" id="{E502A0F4-050C-41D6-924A-1E944E66BDCE}"/>
              </a:ext>
            </a:extLst>
          </p:cNvPr>
          <p:cNvGraphicFramePr>
            <a:graphicFrameLocks/>
          </p:cNvGraphicFramePr>
          <p:nvPr>
            <p:extLst>
              <p:ext uri="{D42A27DB-BD31-4B8C-83A1-F6EECF244321}">
                <p14:modId xmlns:p14="http://schemas.microsoft.com/office/powerpoint/2010/main" val="2221261421"/>
              </p:ext>
            </p:extLst>
          </p:nvPr>
        </p:nvGraphicFramePr>
        <p:xfrm>
          <a:off x="601210" y="2651045"/>
          <a:ext cx="9219111" cy="3204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4972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sz="3200" cap="small" dirty="0"/>
              <a:t>La place de l’Egalité Femmes-Hommes dans l’établissement</a:t>
            </a:r>
            <a:endParaRPr lang="fr-FR" sz="3200" dirty="0"/>
          </a:p>
        </p:txBody>
      </p:sp>
      <p:sp>
        <p:nvSpPr>
          <p:cNvPr id="2" name="Espace réservé du numéro de diapositive 1"/>
          <p:cNvSpPr>
            <a:spLocks noGrp="1"/>
          </p:cNvSpPr>
          <p:nvPr>
            <p:ph type="sldNum" sz="quarter" idx="12"/>
          </p:nvPr>
        </p:nvSpPr>
        <p:spPr/>
        <p:txBody>
          <a:bodyPr/>
          <a:lstStyle/>
          <a:p>
            <a:fld id="{5EAE936F-60B9-4C48-BAF5-E7112AB12A72}" type="slidenum">
              <a:rPr lang="fr-FR" smtClean="0"/>
              <a:t>55</a:t>
            </a:fld>
            <a:endParaRPr lang="fr-FR" dirty="0"/>
          </a:p>
        </p:txBody>
      </p:sp>
      <p:sp>
        <p:nvSpPr>
          <p:cNvPr id="10" name="ZoneTexte 9"/>
          <p:cNvSpPr txBox="1"/>
          <p:nvPr/>
        </p:nvSpPr>
        <p:spPr>
          <a:xfrm>
            <a:off x="1215482" y="1400842"/>
            <a:ext cx="9846527" cy="830997"/>
          </a:xfrm>
          <a:prstGeom prst="rect">
            <a:avLst/>
          </a:prstGeom>
          <a:noFill/>
        </p:spPr>
        <p:txBody>
          <a:bodyPr wrap="square" rtlCol="0">
            <a:spAutoFit/>
          </a:bodyPr>
          <a:lstStyle/>
          <a:p>
            <a:pPr algn="ctr"/>
            <a:r>
              <a:rPr lang="fr-FR" sz="2400" b="1" dirty="0"/>
              <a:t>Ces actions de coaching ou de mentoring traitant spécifiquement des questions d’égalité femmes-hommes sont :</a:t>
            </a:r>
          </a:p>
        </p:txBody>
      </p:sp>
      <p:sp>
        <p:nvSpPr>
          <p:cNvPr id="8" name="Bulle narrative : rectangle à coins arrondis 7">
            <a:extLst>
              <a:ext uri="{FF2B5EF4-FFF2-40B4-BE49-F238E27FC236}">
                <a16:creationId xmlns:a16="http://schemas.microsoft.com/office/drawing/2014/main" id="{0D66B858-D32A-4FF5-A59F-877E91B3408F}"/>
              </a:ext>
            </a:extLst>
          </p:cNvPr>
          <p:cNvSpPr/>
          <p:nvPr/>
        </p:nvSpPr>
        <p:spPr>
          <a:xfrm>
            <a:off x="8190363" y="2527082"/>
            <a:ext cx="3794808" cy="1693921"/>
          </a:xfrm>
          <a:prstGeom prst="wedgeRoundRectCallout">
            <a:avLst/>
          </a:prstGeom>
          <a:solidFill>
            <a:srgbClr val="FF091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rPr>
              <a:t>Les actions de coaching et de mentoring menées dans les établissements le sont principalement auprès d’une cible mixte.</a:t>
            </a:r>
          </a:p>
        </p:txBody>
      </p:sp>
      <p:graphicFrame>
        <p:nvGraphicFramePr>
          <p:cNvPr id="7" name="Graphique 6">
            <a:extLst>
              <a:ext uri="{FF2B5EF4-FFF2-40B4-BE49-F238E27FC236}">
                <a16:creationId xmlns:a16="http://schemas.microsoft.com/office/drawing/2014/main" id="{F131222E-8250-491D-932D-8C62AE512A16}"/>
              </a:ext>
            </a:extLst>
          </p:cNvPr>
          <p:cNvGraphicFramePr>
            <a:graphicFrameLocks/>
          </p:cNvGraphicFramePr>
          <p:nvPr>
            <p:extLst>
              <p:ext uri="{D42A27DB-BD31-4B8C-83A1-F6EECF244321}">
                <p14:modId xmlns:p14="http://schemas.microsoft.com/office/powerpoint/2010/main" val="2518590499"/>
              </p:ext>
            </p:extLst>
          </p:nvPr>
        </p:nvGraphicFramePr>
        <p:xfrm>
          <a:off x="616688" y="2729794"/>
          <a:ext cx="6989135" cy="3296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467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98395" y="1415573"/>
            <a:ext cx="935189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FF091E"/>
                </a:solidFill>
                <a:effectLst/>
                <a:uLnTx/>
                <a:uFillTx/>
                <a:latin typeface="Arial" panose="020B0604020202020204"/>
                <a:ea typeface="+mn-ea"/>
                <a:cs typeface="+mn-cs"/>
              </a:rPr>
              <a:t>55,8%</a:t>
            </a:r>
            <a:r>
              <a:rPr kumimoji="0" lang="fr-FR" sz="2400" b="1" i="0" u="none" strike="noStrike" kern="1200" cap="none" spc="0" normalizeH="0" baseline="0" noProof="0" dirty="0">
                <a:ln>
                  <a:noFill/>
                </a:ln>
                <a:solidFill>
                  <a:prstClr val="black"/>
                </a:solidFill>
                <a:effectLst/>
                <a:uLnTx/>
                <a:uFillTx/>
                <a:latin typeface="Arial" panose="020B0604020202020204"/>
                <a:ea typeface="+mn-ea"/>
                <a:cs typeface="+mn-cs"/>
              </a:rPr>
              <a:t> des établissements répondants (49,4% en 2019 - 44% en 2018) ont un ou plusieurs réseaux féminins impliquant… </a:t>
            </a:r>
          </a:p>
        </p:txBody>
      </p:sp>
      <p:sp>
        <p:nvSpPr>
          <p:cNvPr id="5" name="Espace réservé du contenu 4">
            <a:extLst>
              <a:ext uri="{FF2B5EF4-FFF2-40B4-BE49-F238E27FC236}">
                <a16:creationId xmlns:a16="http://schemas.microsoft.com/office/drawing/2014/main" id="{D5F54F2A-1671-4B9F-B344-CFF549AA4318}"/>
              </a:ext>
            </a:extLst>
          </p:cNvPr>
          <p:cNvSpPr>
            <a:spLocks noGrp="1"/>
          </p:cNvSpPr>
          <p:nvPr>
            <p:ph idx="13"/>
          </p:nvPr>
        </p:nvSpPr>
        <p:spPr/>
        <p:txBody>
          <a:bodyPr/>
          <a:lstStyle/>
          <a:p>
            <a:endParaRPr lang="fr-FR"/>
          </a:p>
        </p:txBody>
      </p:sp>
      <p:sp>
        <p:nvSpPr>
          <p:cNvPr id="3" name="Titre 2"/>
          <p:cNvSpPr>
            <a:spLocks noGrp="1"/>
          </p:cNvSpPr>
          <p:nvPr>
            <p:ph type="title"/>
          </p:nvPr>
        </p:nvSpPr>
        <p:spPr/>
        <p:txBody>
          <a:bodyPr>
            <a:noAutofit/>
          </a:bodyPr>
          <a:lstStyle/>
          <a:p>
            <a:r>
              <a:rPr lang="fr-FR" sz="3200" cap="small" dirty="0"/>
              <a:t>La place de l’Egalité Femmes-Hommes dans l’établissement</a:t>
            </a:r>
            <a:endParaRPr lang="fr-FR" sz="3200" dirty="0"/>
          </a:p>
        </p:txBody>
      </p:sp>
      <p:sp>
        <p:nvSpPr>
          <p:cNvPr id="9"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41</a:t>
            </a:r>
          </a:p>
        </p:txBody>
      </p:sp>
      <p:graphicFrame>
        <p:nvGraphicFramePr>
          <p:cNvPr id="10" name="Graphique 9">
            <a:extLst>
              <a:ext uri="{FF2B5EF4-FFF2-40B4-BE49-F238E27FC236}">
                <a16:creationId xmlns:a16="http://schemas.microsoft.com/office/drawing/2014/main" id="{00502B0B-0D15-4209-8D94-6023530AA26C}"/>
              </a:ext>
            </a:extLst>
          </p:cNvPr>
          <p:cNvGraphicFramePr>
            <a:graphicFrameLocks/>
          </p:cNvGraphicFramePr>
          <p:nvPr/>
        </p:nvGraphicFramePr>
        <p:xfrm>
          <a:off x="1567543" y="2882365"/>
          <a:ext cx="7663543" cy="3257177"/>
        </p:xfrm>
        <a:graphic>
          <a:graphicData uri="http://schemas.openxmlformats.org/drawingml/2006/chart">
            <c:chart xmlns:c="http://schemas.openxmlformats.org/drawingml/2006/chart" xmlns:r="http://schemas.openxmlformats.org/officeDocument/2006/relationships" r:id="rId3"/>
          </a:graphicData>
        </a:graphic>
      </p:graphicFrame>
      <p:sp>
        <p:nvSpPr>
          <p:cNvPr id="11" name="Bulle narrative : rectangle à coins arrondis 10">
            <a:extLst>
              <a:ext uri="{FF2B5EF4-FFF2-40B4-BE49-F238E27FC236}">
                <a16:creationId xmlns:a16="http://schemas.microsoft.com/office/drawing/2014/main" id="{CF6199D3-4DB0-420C-816F-4D23BBC910D9}"/>
              </a:ext>
            </a:extLst>
          </p:cNvPr>
          <p:cNvSpPr/>
          <p:nvPr/>
        </p:nvSpPr>
        <p:spPr>
          <a:xfrm>
            <a:off x="8190363" y="2743200"/>
            <a:ext cx="3381151" cy="1477803"/>
          </a:xfrm>
          <a:prstGeom prst="wedgeRoundRectCallout">
            <a:avLst/>
          </a:prstGeom>
          <a:solidFill>
            <a:srgbClr val="FF091E"/>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Arial" panose="020B0604020202020204"/>
                <a:ea typeface="+mn-ea"/>
                <a:cs typeface="+mn-cs"/>
              </a:rPr>
              <a:t>Les réseaux féminins existants dans les établissements impliquent principalement des </a:t>
            </a:r>
            <a:r>
              <a:rPr kumimoji="0" lang="fr-FR" sz="1800" b="1" i="0" u="none" strike="noStrike" kern="1200" cap="none" spc="0" normalizeH="0" baseline="0" noProof="0" dirty="0" err="1">
                <a:ln>
                  <a:noFill/>
                </a:ln>
                <a:solidFill>
                  <a:prstClr val="white"/>
                </a:solidFill>
                <a:effectLst/>
                <a:uLnTx/>
                <a:uFillTx/>
                <a:latin typeface="Arial" panose="020B0604020202020204"/>
                <a:ea typeface="+mn-ea"/>
                <a:cs typeface="+mn-cs"/>
              </a:rPr>
              <a:t>étudiant.e.s</a:t>
            </a:r>
            <a:r>
              <a:rPr kumimoji="0" lang="fr-FR" sz="1800" b="1" i="0" u="none" strike="noStrike" kern="1200" cap="none" spc="0" normalizeH="0" baseline="0" noProof="0" dirty="0">
                <a:ln>
                  <a:noFill/>
                </a:ln>
                <a:solidFill>
                  <a:prstClr val="white"/>
                </a:solidFill>
                <a:effectLst/>
                <a:uLnTx/>
                <a:uFillTx/>
                <a:latin typeface="Arial" panose="020B0604020202020204"/>
                <a:ea typeface="+mn-ea"/>
                <a:cs typeface="+mn-cs"/>
              </a:rPr>
              <a:t>.</a:t>
            </a:r>
          </a:p>
        </p:txBody>
      </p:sp>
    </p:spTree>
    <p:extLst>
      <p:ext uri="{BB962C8B-B14F-4D97-AF65-F5344CB8AC3E}">
        <p14:creationId xmlns:p14="http://schemas.microsoft.com/office/powerpoint/2010/main" val="35640901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4400" cap="small" dirty="0"/>
              <a:t>Les associations étudiantes</a:t>
            </a: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12288877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cap="small" dirty="0"/>
              <a:t>Les associations étudiantes</a:t>
            </a:r>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58</a:t>
            </a:fld>
            <a:endParaRPr lang="fr-FR" dirty="0"/>
          </a:p>
        </p:txBody>
      </p:sp>
      <p:sp>
        <p:nvSpPr>
          <p:cNvPr id="11" name="ZoneTexte 10"/>
          <p:cNvSpPr txBox="1"/>
          <p:nvPr/>
        </p:nvSpPr>
        <p:spPr>
          <a:xfrm>
            <a:off x="4498766" y="2131660"/>
            <a:ext cx="6646119" cy="3908762"/>
          </a:xfrm>
          <a:prstGeom prst="rect">
            <a:avLst/>
          </a:prstGeom>
          <a:noFill/>
        </p:spPr>
        <p:txBody>
          <a:bodyPr wrap="square" rtlCol="0">
            <a:spAutoFit/>
          </a:bodyPr>
          <a:lstStyle/>
          <a:p>
            <a:pPr algn="just"/>
            <a:r>
              <a:rPr lang="fr-FR" sz="2800" b="1" dirty="0">
                <a:solidFill>
                  <a:srgbClr val="003CC8"/>
                </a:solidFill>
              </a:rPr>
              <a:t>Les </a:t>
            </a:r>
            <a:r>
              <a:rPr lang="fr-FR" sz="2800" b="1" dirty="0" err="1">
                <a:solidFill>
                  <a:srgbClr val="003CC8"/>
                </a:solidFill>
              </a:rPr>
              <a:t>étudiant.e.s</a:t>
            </a:r>
            <a:r>
              <a:rPr lang="fr-FR" sz="2800" b="1" dirty="0">
                <a:solidFill>
                  <a:srgbClr val="003CC8"/>
                </a:solidFill>
              </a:rPr>
              <a:t> s’engagent !</a:t>
            </a:r>
          </a:p>
          <a:p>
            <a:pPr algn="just"/>
            <a:endParaRPr lang="fr-FR" sz="2400" dirty="0"/>
          </a:p>
          <a:p>
            <a:pPr algn="just"/>
            <a:r>
              <a:rPr lang="fr-FR" sz="2400" dirty="0"/>
              <a:t>La part des associations étudiantes menant des actions en faveur de l’Egalité Femmes-hommes est encore en nette progression en 2020.</a:t>
            </a:r>
          </a:p>
          <a:p>
            <a:pPr algn="just"/>
            <a:endParaRPr lang="fr-FR" sz="2400" dirty="0"/>
          </a:p>
          <a:p>
            <a:pPr algn="just"/>
            <a:r>
              <a:rPr lang="fr-FR" sz="2800" b="1" dirty="0">
                <a:solidFill>
                  <a:srgbClr val="FF091E"/>
                </a:solidFill>
              </a:rPr>
              <a:t>64,9%</a:t>
            </a:r>
            <a:r>
              <a:rPr lang="fr-FR" sz="2400" dirty="0"/>
              <a:t> des associations étudiantes mènent des actions en faveur de l’égalité Femmes-Hommes (48,0% en 2019 - 31,8% en 2018 – 35,7% en 2017).</a:t>
            </a:r>
          </a:p>
        </p:txBody>
      </p:sp>
      <p:cxnSp>
        <p:nvCxnSpPr>
          <p:cNvPr id="12" name="Connecteur droit 11"/>
          <p:cNvCxnSpPr/>
          <p:nvPr/>
        </p:nvCxnSpPr>
        <p:spPr>
          <a:xfrm>
            <a:off x="4320363" y="1819120"/>
            <a:ext cx="0" cy="4533843"/>
          </a:xfrm>
          <a:prstGeom prst="line">
            <a:avLst/>
          </a:prstGeom>
          <a:ln>
            <a:solidFill>
              <a:srgbClr val="FF091E"/>
            </a:solidFill>
          </a:ln>
        </p:spPr>
        <p:style>
          <a:lnRef idx="3">
            <a:schemeClr val="accent4"/>
          </a:lnRef>
          <a:fillRef idx="0">
            <a:schemeClr val="accent4"/>
          </a:fillRef>
          <a:effectRef idx="2">
            <a:schemeClr val="accent4"/>
          </a:effectRef>
          <a:fontRef idx="minor">
            <a:schemeClr val="tx1"/>
          </a:fontRef>
        </p:style>
      </p:cxnSp>
      <p:graphicFrame>
        <p:nvGraphicFramePr>
          <p:cNvPr id="15" name="Graphique 14">
            <a:extLst>
              <a:ext uri="{FF2B5EF4-FFF2-40B4-BE49-F238E27FC236}">
                <a16:creationId xmlns:a16="http://schemas.microsoft.com/office/drawing/2014/main" id="{575EDE64-82AE-4B8F-8A2D-D0D2B63BCB5C}"/>
              </a:ext>
            </a:extLst>
          </p:cNvPr>
          <p:cNvGraphicFramePr>
            <a:graphicFrameLocks/>
          </p:cNvGraphicFramePr>
          <p:nvPr>
            <p:extLst>
              <p:ext uri="{D42A27DB-BD31-4B8C-83A1-F6EECF244321}">
                <p14:modId xmlns:p14="http://schemas.microsoft.com/office/powerpoint/2010/main" val="120594417"/>
              </p:ext>
            </p:extLst>
          </p:nvPr>
        </p:nvGraphicFramePr>
        <p:xfrm>
          <a:off x="0" y="2352907"/>
          <a:ext cx="4716949" cy="2968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00434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3600" cap="small" dirty="0"/>
              <a:t>Les associations étudiantes</a:t>
            </a:r>
            <a:endParaRPr lang="fr-FR" sz="3600" dirty="0"/>
          </a:p>
        </p:txBody>
      </p:sp>
      <p:sp>
        <p:nvSpPr>
          <p:cNvPr id="5" name="Espace réservé du contenu 4">
            <a:extLst>
              <a:ext uri="{FF2B5EF4-FFF2-40B4-BE49-F238E27FC236}">
                <a16:creationId xmlns:a16="http://schemas.microsoft.com/office/drawing/2014/main" id="{2358A8FB-3583-44E2-A24D-A3587C2472DF}"/>
              </a:ext>
            </a:extLst>
          </p:cNvPr>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59</a:t>
            </a:fld>
            <a:endParaRPr lang="fr-FR" dirty="0"/>
          </a:p>
        </p:txBody>
      </p:sp>
      <p:sp>
        <p:nvSpPr>
          <p:cNvPr id="11" name="ZoneTexte 10"/>
          <p:cNvSpPr txBox="1"/>
          <p:nvPr/>
        </p:nvSpPr>
        <p:spPr>
          <a:xfrm>
            <a:off x="5244188" y="2556603"/>
            <a:ext cx="6275021" cy="2677656"/>
          </a:xfrm>
          <a:prstGeom prst="rect">
            <a:avLst/>
          </a:prstGeom>
          <a:noFill/>
        </p:spPr>
        <p:txBody>
          <a:bodyPr wrap="square" rtlCol="0">
            <a:spAutoFit/>
          </a:bodyPr>
          <a:lstStyle/>
          <a:p>
            <a:r>
              <a:rPr lang="fr-FR" sz="2800" dirty="0"/>
              <a:t>L’égalité femmes hommes : une question essentielle pour les associations  étudiantes qu’elles relèvent d’établissements privés ou publics, des écoles de management ou des écoles d’ingénieurs.</a:t>
            </a:r>
          </a:p>
        </p:txBody>
      </p:sp>
      <p:cxnSp>
        <p:nvCxnSpPr>
          <p:cNvPr id="12" name="Connecteur droit 11"/>
          <p:cNvCxnSpPr/>
          <p:nvPr/>
        </p:nvCxnSpPr>
        <p:spPr>
          <a:xfrm>
            <a:off x="5015880" y="1540628"/>
            <a:ext cx="0" cy="4993987"/>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pic>
        <p:nvPicPr>
          <p:cNvPr id="2" name="Image 1"/>
          <p:cNvPicPr>
            <a:picLocks noChangeAspect="1"/>
          </p:cNvPicPr>
          <p:nvPr/>
        </p:nvPicPr>
        <p:blipFill>
          <a:blip r:embed="rId3"/>
          <a:stretch>
            <a:fillRect/>
          </a:stretch>
        </p:blipFill>
        <p:spPr>
          <a:xfrm>
            <a:off x="1775520" y="2276872"/>
            <a:ext cx="2776822" cy="2694806"/>
          </a:xfrm>
          <a:prstGeom prst="rect">
            <a:avLst/>
          </a:prstGeom>
          <a:solidFill>
            <a:srgbClr val="0067F4"/>
          </a:solidFill>
        </p:spPr>
      </p:pic>
    </p:spTree>
    <p:extLst>
      <p:ext uri="{BB962C8B-B14F-4D97-AF65-F5344CB8AC3E}">
        <p14:creationId xmlns:p14="http://schemas.microsoft.com/office/powerpoint/2010/main" val="1714385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D2F1118-E36D-43CE-B5B3-7203C658A30E}"/>
              </a:ext>
            </a:extLst>
          </p:cNvPr>
          <p:cNvSpPr>
            <a:spLocks noGrp="1"/>
          </p:cNvSpPr>
          <p:nvPr>
            <p:ph type="title"/>
          </p:nvPr>
        </p:nvSpPr>
        <p:spPr/>
        <p:txBody>
          <a:bodyPr>
            <a:normAutofit/>
          </a:bodyPr>
          <a:lstStyle/>
          <a:p>
            <a:r>
              <a:rPr lang="fr-FR" sz="3600" b="1" cap="small"/>
              <a:t>Présentation du Baromètre</a:t>
            </a:r>
            <a:endParaRPr lang="fr-FR" sz="3600" b="1" cap="small" dirty="0"/>
          </a:p>
        </p:txBody>
      </p:sp>
      <p:sp>
        <p:nvSpPr>
          <p:cNvPr id="5" name="Espace réservé du contenu 4">
            <a:extLst>
              <a:ext uri="{FF2B5EF4-FFF2-40B4-BE49-F238E27FC236}">
                <a16:creationId xmlns:a16="http://schemas.microsoft.com/office/drawing/2014/main" id="{1DE26985-FC4C-4EDD-9BC2-B638CA038F47}"/>
              </a:ext>
            </a:extLst>
          </p:cNvPr>
          <p:cNvSpPr>
            <a:spLocks noGrp="1"/>
          </p:cNvSpPr>
          <p:nvPr>
            <p:ph idx="1"/>
          </p:nvPr>
        </p:nvSpPr>
        <p:spPr>
          <a:xfrm>
            <a:off x="2651760" y="1343153"/>
            <a:ext cx="8479536" cy="4636007"/>
          </a:xfrm>
        </p:spPr>
        <p:txBody>
          <a:bodyPr>
            <a:noAutofit/>
          </a:bodyPr>
          <a:lstStyle/>
          <a:p>
            <a:pPr lvl="1">
              <a:buClr>
                <a:srgbClr val="FF091E"/>
              </a:buClr>
              <a:buFont typeface="Wingdings" panose="05000000000000000000" pitchFamily="2" charset="2"/>
              <a:buChar char="§"/>
            </a:pPr>
            <a:r>
              <a:rPr lang="fr-FR" sz="2200" dirty="0">
                <a:latin typeface="Arial" panose="020B0604020202020204" pitchFamily="34" charset="0"/>
              </a:rPr>
              <a:t>La méthodologie</a:t>
            </a:r>
          </a:p>
          <a:p>
            <a:pPr lvl="1">
              <a:buClr>
                <a:srgbClr val="FF091E"/>
              </a:buClr>
              <a:buFont typeface="Wingdings" panose="05000000000000000000" pitchFamily="2" charset="2"/>
              <a:buChar char="§"/>
            </a:pPr>
            <a:r>
              <a:rPr lang="fr-FR" sz="2200" dirty="0">
                <a:latin typeface="Arial" panose="020B0604020202020204" pitchFamily="34" charset="0"/>
              </a:rPr>
              <a:t>Les </a:t>
            </a:r>
            <a:r>
              <a:rPr lang="fr-FR" sz="2200" dirty="0" err="1">
                <a:latin typeface="Arial" panose="020B0604020202020204" pitchFamily="34" charset="0"/>
              </a:rPr>
              <a:t>référent.e.s</a:t>
            </a:r>
            <a:r>
              <a:rPr lang="fr-FR" sz="2200" dirty="0">
                <a:latin typeface="Arial" panose="020B0604020202020204" pitchFamily="34" charset="0"/>
              </a:rPr>
              <a:t> égalité femmes-hommes dans les établissements</a:t>
            </a:r>
          </a:p>
          <a:p>
            <a:pPr lvl="1">
              <a:buClr>
                <a:srgbClr val="FF091E"/>
              </a:buClr>
              <a:buFont typeface="Wingdings" panose="05000000000000000000" pitchFamily="2" charset="2"/>
              <a:buChar char="§"/>
            </a:pPr>
            <a:r>
              <a:rPr lang="fr-FR" sz="2200" dirty="0">
                <a:latin typeface="Arial" panose="020B0604020202020204" pitchFamily="34" charset="0"/>
              </a:rPr>
              <a:t>L’égalité femmes-hommes en formation initiale</a:t>
            </a:r>
          </a:p>
          <a:p>
            <a:pPr lvl="1">
              <a:buClr>
                <a:srgbClr val="FF091E"/>
              </a:buClr>
              <a:buFont typeface="Wingdings" panose="05000000000000000000" pitchFamily="2" charset="2"/>
              <a:buChar char="§"/>
            </a:pPr>
            <a:r>
              <a:rPr lang="fr-FR" sz="2200" dirty="0">
                <a:latin typeface="Arial" panose="020B0604020202020204" pitchFamily="34" charset="0"/>
              </a:rPr>
              <a:t>La mixité des formations continues</a:t>
            </a:r>
          </a:p>
          <a:p>
            <a:pPr lvl="1">
              <a:buClr>
                <a:srgbClr val="FF091E"/>
              </a:buClr>
              <a:buFont typeface="Wingdings" panose="05000000000000000000" pitchFamily="2" charset="2"/>
              <a:buChar char="§"/>
            </a:pPr>
            <a:r>
              <a:rPr lang="fr-FR" sz="2200" dirty="0">
                <a:latin typeface="Arial" panose="020B0604020202020204" pitchFamily="34" charset="0"/>
              </a:rPr>
              <a:t>Le personnel des établissements</a:t>
            </a:r>
          </a:p>
          <a:p>
            <a:pPr lvl="1">
              <a:buClr>
                <a:srgbClr val="FF091E"/>
              </a:buClr>
              <a:buFont typeface="Wingdings" panose="05000000000000000000" pitchFamily="2" charset="2"/>
              <a:buChar char="§"/>
            </a:pPr>
            <a:r>
              <a:rPr lang="fr-FR" sz="2200" dirty="0">
                <a:latin typeface="Arial" panose="020B0604020202020204" pitchFamily="34" charset="0"/>
              </a:rPr>
              <a:t>L’égalité femmes-hommes dans les établissements publics</a:t>
            </a:r>
          </a:p>
          <a:p>
            <a:pPr lvl="1">
              <a:buClr>
                <a:srgbClr val="FF091E"/>
              </a:buClr>
              <a:buFont typeface="Wingdings" panose="05000000000000000000" pitchFamily="2" charset="2"/>
              <a:buChar char="§"/>
            </a:pPr>
            <a:r>
              <a:rPr lang="fr-FR" sz="2200" dirty="0">
                <a:latin typeface="Arial" panose="020B0604020202020204" pitchFamily="34" charset="0"/>
              </a:rPr>
              <a:t>L’égalité femmes-hommes dans les établissements privés</a:t>
            </a:r>
          </a:p>
          <a:p>
            <a:pPr lvl="1">
              <a:buClr>
                <a:srgbClr val="FF091E"/>
              </a:buClr>
              <a:buFont typeface="Wingdings" panose="05000000000000000000" pitchFamily="2" charset="2"/>
              <a:buChar char="§"/>
            </a:pPr>
            <a:r>
              <a:rPr lang="fr-FR" sz="2200" dirty="0">
                <a:latin typeface="Arial" panose="020B0604020202020204" pitchFamily="34" charset="0"/>
              </a:rPr>
              <a:t>Les instances de direction</a:t>
            </a:r>
          </a:p>
          <a:p>
            <a:pPr lvl="1">
              <a:buClr>
                <a:srgbClr val="FF091E"/>
              </a:buClr>
              <a:buFont typeface="Wingdings" panose="05000000000000000000" pitchFamily="2" charset="2"/>
              <a:buChar char="§"/>
            </a:pPr>
            <a:r>
              <a:rPr lang="fr-FR" sz="2200" dirty="0">
                <a:latin typeface="Arial" panose="020B0604020202020204" pitchFamily="34" charset="0"/>
              </a:rPr>
              <a:t>Les actions des établissements en matière d’égalité</a:t>
            </a:r>
          </a:p>
          <a:p>
            <a:pPr lvl="1">
              <a:buClr>
                <a:srgbClr val="FF091E"/>
              </a:buClr>
              <a:buFont typeface="Wingdings" panose="05000000000000000000" pitchFamily="2" charset="2"/>
              <a:buChar char="§"/>
            </a:pPr>
            <a:r>
              <a:rPr lang="fr-FR" sz="2200" dirty="0">
                <a:latin typeface="Arial" panose="020B0604020202020204" pitchFamily="34" charset="0"/>
              </a:rPr>
              <a:t>Les associations étudiantes</a:t>
            </a:r>
          </a:p>
          <a:p>
            <a:pPr lvl="1">
              <a:buClr>
                <a:srgbClr val="FF091E"/>
              </a:buClr>
              <a:buFont typeface="Wingdings" panose="05000000000000000000" pitchFamily="2" charset="2"/>
              <a:buChar char="§"/>
            </a:pPr>
            <a:r>
              <a:rPr lang="fr-FR" sz="2200" dirty="0">
                <a:latin typeface="Arial" panose="020B0604020202020204" pitchFamily="34" charset="0"/>
              </a:rPr>
              <a:t>Focus sur la lutte contre les VSS</a:t>
            </a:r>
          </a:p>
          <a:p>
            <a:pPr lvl="1">
              <a:buClr>
                <a:srgbClr val="FF091E"/>
              </a:buClr>
              <a:buFont typeface="Wingdings" panose="05000000000000000000" pitchFamily="2" charset="2"/>
              <a:buChar char="§"/>
            </a:pPr>
            <a:r>
              <a:rPr lang="fr-FR" sz="2200" dirty="0">
                <a:latin typeface="Arial" panose="020B0604020202020204" pitchFamily="34" charset="0"/>
              </a:rPr>
              <a:t>Synthèse</a:t>
            </a:r>
          </a:p>
          <a:p>
            <a:pPr lvl="1">
              <a:buClr>
                <a:srgbClr val="FF091E"/>
              </a:buClr>
              <a:buFont typeface="Wingdings" panose="05000000000000000000" pitchFamily="2" charset="2"/>
              <a:buChar char="§"/>
            </a:pPr>
            <a:r>
              <a:rPr lang="fr-FR" sz="2200" dirty="0">
                <a:latin typeface="Arial" panose="020B0604020202020204" pitchFamily="34" charset="0"/>
              </a:rPr>
              <a:t>Etablissements ayant participés à l’édition 2020</a:t>
            </a:r>
          </a:p>
          <a:p>
            <a:pPr marL="0" indent="0">
              <a:buNone/>
            </a:pPr>
            <a:endParaRPr lang="fr-FR" sz="2200" dirty="0">
              <a:latin typeface="Arial" panose="020B0604020202020204" pitchFamily="34" charset="0"/>
            </a:endParaRPr>
          </a:p>
          <a:p>
            <a:pPr marL="0" indent="0">
              <a:buNone/>
            </a:pPr>
            <a:endParaRPr lang="fr-FR" sz="2200" b="0" i="0" dirty="0">
              <a:effectLst/>
              <a:latin typeface="Arial" panose="020B0604020202020204" pitchFamily="34" charset="0"/>
            </a:endParaRPr>
          </a:p>
        </p:txBody>
      </p:sp>
      <p:pic>
        <p:nvPicPr>
          <p:cNvPr id="3" name="Graphique 2" descr="Livre ouvert avec un remplissage uni">
            <a:extLst>
              <a:ext uri="{FF2B5EF4-FFF2-40B4-BE49-F238E27FC236}">
                <a16:creationId xmlns:a16="http://schemas.microsoft.com/office/drawing/2014/main" id="{A881C4F7-726E-4B5C-B27B-60CCC3B37E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160" y="3227832"/>
            <a:ext cx="2414016" cy="2414016"/>
          </a:xfrm>
          <a:prstGeom prst="rect">
            <a:avLst/>
          </a:prstGeom>
        </p:spPr>
      </p:pic>
      <p:sp>
        <p:nvSpPr>
          <p:cNvPr id="6" name="ZoneTexte 5">
            <a:extLst>
              <a:ext uri="{FF2B5EF4-FFF2-40B4-BE49-F238E27FC236}">
                <a16:creationId xmlns:a16="http://schemas.microsoft.com/office/drawing/2014/main" id="{DB763343-5E76-4A3B-BCE2-01F7286F314F}"/>
              </a:ext>
            </a:extLst>
          </p:cNvPr>
          <p:cNvSpPr txBox="1"/>
          <p:nvPr/>
        </p:nvSpPr>
        <p:spPr>
          <a:xfrm>
            <a:off x="301752" y="2203704"/>
            <a:ext cx="2039112" cy="830997"/>
          </a:xfrm>
          <a:prstGeom prst="rect">
            <a:avLst/>
          </a:prstGeom>
          <a:noFill/>
        </p:spPr>
        <p:txBody>
          <a:bodyPr wrap="square" rtlCol="0">
            <a:spAutoFit/>
          </a:bodyPr>
          <a:lstStyle/>
          <a:p>
            <a:pPr algn="ctr"/>
            <a:r>
              <a:rPr lang="fr-FR" sz="2400" b="1" dirty="0">
                <a:solidFill>
                  <a:srgbClr val="FF091E"/>
                </a:solidFill>
              </a:rPr>
              <a:t>Plan du document</a:t>
            </a:r>
          </a:p>
        </p:txBody>
      </p:sp>
    </p:spTree>
    <p:extLst>
      <p:ext uri="{BB962C8B-B14F-4D97-AF65-F5344CB8AC3E}">
        <p14:creationId xmlns:p14="http://schemas.microsoft.com/office/powerpoint/2010/main" val="34366928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703144" y="1410443"/>
            <a:ext cx="10738625" cy="1200329"/>
          </a:xfrm>
          <a:prstGeom prst="rect">
            <a:avLst/>
          </a:prstGeom>
          <a:noFill/>
        </p:spPr>
        <p:txBody>
          <a:bodyPr wrap="square" rtlCol="0">
            <a:spAutoFit/>
          </a:bodyPr>
          <a:lstStyle/>
          <a:p>
            <a:pPr algn="just"/>
            <a:r>
              <a:rPr lang="fr-FR" sz="2400" b="1" dirty="0"/>
              <a:t>La mixité des bureaux des associations étudiantes est en nette progression en particulier dans les écoles d’ingénieurs. Seuls les bureaux des sports ne peuvent être considérés comme étant mixtes. </a:t>
            </a:r>
          </a:p>
        </p:txBody>
      </p:sp>
      <p:sp>
        <p:nvSpPr>
          <p:cNvPr id="3" name="ZoneTexte 2"/>
          <p:cNvSpPr txBox="1"/>
          <p:nvPr/>
        </p:nvSpPr>
        <p:spPr>
          <a:xfrm>
            <a:off x="2517016" y="5879296"/>
            <a:ext cx="8640960" cy="523220"/>
          </a:xfrm>
          <a:prstGeom prst="rect">
            <a:avLst/>
          </a:prstGeom>
          <a:noFill/>
        </p:spPr>
        <p:txBody>
          <a:bodyPr wrap="square" rtlCol="0">
            <a:spAutoFit/>
          </a:bodyPr>
          <a:lstStyle/>
          <a:p>
            <a:r>
              <a:rPr lang="fr-FR" sz="1400" dirty="0"/>
              <a:t>Lecture des résultats : Sur l’ensemble des établissements, la part des femmes dans l’ensemble des associations est de 47,0%. </a:t>
            </a:r>
          </a:p>
        </p:txBody>
      </p:sp>
      <p:sp>
        <p:nvSpPr>
          <p:cNvPr id="4" name="Titre 3"/>
          <p:cNvSpPr>
            <a:spLocks noGrp="1"/>
          </p:cNvSpPr>
          <p:nvPr>
            <p:ph type="title"/>
          </p:nvPr>
        </p:nvSpPr>
        <p:spPr/>
        <p:txBody>
          <a:bodyPr>
            <a:normAutofit/>
          </a:bodyPr>
          <a:lstStyle/>
          <a:p>
            <a:r>
              <a:rPr lang="fr-FR" sz="3600" cap="small" dirty="0"/>
              <a:t>Les associations étudiantes</a:t>
            </a:r>
            <a:endParaRPr lang="fr-FR" sz="3600" dirty="0"/>
          </a:p>
        </p:txBody>
      </p:sp>
      <p:sp>
        <p:nvSpPr>
          <p:cNvPr id="12" name="Espace réservé du numéro de diapositive 1"/>
          <p:cNvSpPr>
            <a:spLocks noGrp="1"/>
          </p:cNvSpPr>
          <p:nvPr>
            <p:ph type="sldNum" sz="quarter" idx="12"/>
          </p:nvPr>
        </p:nvSpPr>
        <p:spPr/>
        <p:txBody>
          <a:bodyPr/>
          <a:lstStyle/>
          <a:p>
            <a:r>
              <a:rPr lang="fr-FR" dirty="0"/>
              <a:t>45</a:t>
            </a:r>
          </a:p>
        </p:txBody>
      </p:sp>
      <p:pic>
        <p:nvPicPr>
          <p:cNvPr id="6" name="Image 5">
            <a:extLst>
              <a:ext uri="{FF2B5EF4-FFF2-40B4-BE49-F238E27FC236}">
                <a16:creationId xmlns:a16="http://schemas.microsoft.com/office/drawing/2014/main" id="{FE81A2D0-AD72-456E-A221-3F691B616982}"/>
              </a:ext>
            </a:extLst>
          </p:cNvPr>
          <p:cNvPicPr>
            <a:picLocks noChangeAspect="1"/>
          </p:cNvPicPr>
          <p:nvPr/>
        </p:nvPicPr>
        <p:blipFill>
          <a:blip r:embed="rId3"/>
          <a:stretch>
            <a:fillRect/>
          </a:stretch>
        </p:blipFill>
        <p:spPr>
          <a:xfrm>
            <a:off x="876451" y="2859341"/>
            <a:ext cx="9951915" cy="3019955"/>
          </a:xfrm>
          <a:prstGeom prst="rect">
            <a:avLst/>
          </a:prstGeom>
        </p:spPr>
      </p:pic>
    </p:spTree>
    <p:extLst>
      <p:ext uri="{BB962C8B-B14F-4D97-AF65-F5344CB8AC3E}">
        <p14:creationId xmlns:p14="http://schemas.microsoft.com/office/powerpoint/2010/main" val="12611942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3600" cap="small" dirty="0"/>
              <a:t>Les associations étudiantes</a:t>
            </a:r>
            <a:endParaRPr lang="fr-FR" sz="3600" dirty="0"/>
          </a:p>
        </p:txBody>
      </p:sp>
      <p:sp>
        <p:nvSpPr>
          <p:cNvPr id="12" name="Espace réservé du numéro de diapositive 1"/>
          <p:cNvSpPr>
            <a:spLocks noGrp="1"/>
          </p:cNvSpPr>
          <p:nvPr>
            <p:ph type="sldNum" sz="quarter" idx="12"/>
          </p:nvPr>
        </p:nvSpPr>
        <p:spPr/>
        <p:txBody>
          <a:bodyPr/>
          <a:lstStyle/>
          <a:p>
            <a:r>
              <a:rPr lang="fr-FR" dirty="0"/>
              <a:t>45</a:t>
            </a:r>
          </a:p>
        </p:txBody>
      </p:sp>
      <p:sp>
        <p:nvSpPr>
          <p:cNvPr id="8" name="ZoneTexte 7">
            <a:extLst>
              <a:ext uri="{FF2B5EF4-FFF2-40B4-BE49-F238E27FC236}">
                <a16:creationId xmlns:a16="http://schemas.microsoft.com/office/drawing/2014/main" id="{073B8BFF-CB83-4841-B9B6-4393ED44AD7E}"/>
              </a:ext>
            </a:extLst>
          </p:cNvPr>
          <p:cNvSpPr txBox="1"/>
          <p:nvPr/>
        </p:nvSpPr>
        <p:spPr>
          <a:xfrm>
            <a:off x="322216" y="1679472"/>
            <a:ext cx="4557409" cy="923330"/>
          </a:xfrm>
          <a:prstGeom prst="rect">
            <a:avLst/>
          </a:prstGeom>
          <a:noFill/>
        </p:spPr>
        <p:txBody>
          <a:bodyPr wrap="square">
            <a:spAutoFit/>
          </a:bodyPr>
          <a:lstStyle/>
          <a:p>
            <a:pPr algn="ctr" fontAlgn="base"/>
            <a:r>
              <a:rPr lang="fr-FR" b="1" i="0" dirty="0">
                <a:solidFill>
                  <a:srgbClr val="000000"/>
                </a:solidFill>
                <a:effectLst/>
                <a:latin typeface="Verdana" panose="020B0604030504040204" pitchFamily="34" charset="0"/>
              </a:rPr>
              <a:t>Dans votre établissement, existe t-il une charte qui engage les associations ?</a:t>
            </a:r>
          </a:p>
        </p:txBody>
      </p:sp>
      <p:graphicFrame>
        <p:nvGraphicFramePr>
          <p:cNvPr id="10" name="Graphique 9">
            <a:extLst>
              <a:ext uri="{FF2B5EF4-FFF2-40B4-BE49-F238E27FC236}">
                <a16:creationId xmlns:a16="http://schemas.microsoft.com/office/drawing/2014/main" id="{9073A771-0FE3-4110-BA97-26A6DA275C37}"/>
              </a:ext>
            </a:extLst>
          </p:cNvPr>
          <p:cNvGraphicFramePr>
            <a:graphicFrameLocks/>
          </p:cNvGraphicFramePr>
          <p:nvPr>
            <p:extLst>
              <p:ext uri="{D42A27DB-BD31-4B8C-83A1-F6EECF244321}">
                <p14:modId xmlns:p14="http://schemas.microsoft.com/office/powerpoint/2010/main" val="320859436"/>
              </p:ext>
            </p:extLst>
          </p:nvPr>
        </p:nvGraphicFramePr>
        <p:xfrm>
          <a:off x="837490" y="2970350"/>
          <a:ext cx="4258492"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Connecteur droit 8">
            <a:extLst>
              <a:ext uri="{FF2B5EF4-FFF2-40B4-BE49-F238E27FC236}">
                <a16:creationId xmlns:a16="http://schemas.microsoft.com/office/drawing/2014/main" id="{503B7B1B-2E40-4458-8ECE-FD80CF158DEF}"/>
              </a:ext>
            </a:extLst>
          </p:cNvPr>
          <p:cNvCxnSpPr/>
          <p:nvPr/>
        </p:nvCxnSpPr>
        <p:spPr>
          <a:xfrm>
            <a:off x="6011694" y="1702340"/>
            <a:ext cx="0" cy="4455269"/>
          </a:xfrm>
          <a:prstGeom prst="line">
            <a:avLst/>
          </a:prstGeom>
        </p:spPr>
        <p:style>
          <a:lnRef idx="3">
            <a:schemeClr val="dk1"/>
          </a:lnRef>
          <a:fillRef idx="0">
            <a:schemeClr val="dk1"/>
          </a:fillRef>
          <a:effectRef idx="2">
            <a:schemeClr val="dk1"/>
          </a:effectRef>
          <a:fontRef idx="minor">
            <a:schemeClr val="tx1"/>
          </a:fontRef>
        </p:style>
      </p:cxnSp>
      <p:sp>
        <p:nvSpPr>
          <p:cNvPr id="14" name="ZoneTexte 13">
            <a:extLst>
              <a:ext uri="{FF2B5EF4-FFF2-40B4-BE49-F238E27FC236}">
                <a16:creationId xmlns:a16="http://schemas.microsoft.com/office/drawing/2014/main" id="{3882EBD2-0399-4D61-9CEA-4930279EB79D}"/>
              </a:ext>
            </a:extLst>
          </p:cNvPr>
          <p:cNvSpPr txBox="1"/>
          <p:nvPr/>
        </p:nvSpPr>
        <p:spPr>
          <a:xfrm>
            <a:off x="6349727" y="1584668"/>
            <a:ext cx="5148365" cy="923330"/>
          </a:xfrm>
          <a:prstGeom prst="rect">
            <a:avLst/>
          </a:prstGeom>
          <a:noFill/>
        </p:spPr>
        <p:txBody>
          <a:bodyPr wrap="square">
            <a:spAutoFit/>
          </a:bodyPr>
          <a:lstStyle/>
          <a:p>
            <a:pPr algn="ctr" fontAlgn="base"/>
            <a:r>
              <a:rPr lang="fr-FR" b="1" i="0" dirty="0">
                <a:solidFill>
                  <a:srgbClr val="000000"/>
                </a:solidFill>
                <a:effectLst/>
                <a:latin typeface="Verdana" panose="020B0604030504040204" pitchFamily="34" charset="0"/>
              </a:rPr>
              <a:t>Cette charte inclut-elle les questions de discriminations femmes-h</a:t>
            </a:r>
            <a:r>
              <a:rPr lang="fr-FR" b="1" dirty="0">
                <a:solidFill>
                  <a:srgbClr val="000000"/>
                </a:solidFill>
                <a:latin typeface="Verdana" panose="020B0604030504040204" pitchFamily="34" charset="0"/>
              </a:rPr>
              <a:t>ommes et de violences sexistes et sexuelles ?</a:t>
            </a:r>
            <a:endParaRPr lang="fr-FR" b="1" i="0" dirty="0">
              <a:solidFill>
                <a:srgbClr val="000000"/>
              </a:solidFill>
              <a:effectLst/>
              <a:latin typeface="Verdana" panose="020B0604030504040204" pitchFamily="34" charset="0"/>
            </a:endParaRPr>
          </a:p>
        </p:txBody>
      </p:sp>
      <p:graphicFrame>
        <p:nvGraphicFramePr>
          <p:cNvPr id="16" name="Graphique 15">
            <a:extLst>
              <a:ext uri="{FF2B5EF4-FFF2-40B4-BE49-F238E27FC236}">
                <a16:creationId xmlns:a16="http://schemas.microsoft.com/office/drawing/2014/main" id="{C7D976FA-F3AD-4094-9212-E9A419341382}"/>
              </a:ext>
            </a:extLst>
          </p:cNvPr>
          <p:cNvGraphicFramePr>
            <a:graphicFrameLocks/>
          </p:cNvGraphicFramePr>
          <p:nvPr>
            <p:extLst>
              <p:ext uri="{D42A27DB-BD31-4B8C-83A1-F6EECF244321}">
                <p14:modId xmlns:p14="http://schemas.microsoft.com/office/powerpoint/2010/main" val="3096355918"/>
              </p:ext>
            </p:extLst>
          </p:nvPr>
        </p:nvGraphicFramePr>
        <p:xfrm>
          <a:off x="7143747" y="306057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72721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b="1" cap="small" dirty="0"/>
              <a:t>Focus sur la lutte contre les VSS</a:t>
            </a: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13742737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normAutofit/>
          </a:bodyPr>
          <a:lstStyle/>
          <a:p>
            <a:r>
              <a:rPr lang="fr-FR" sz="3600" b="1" cap="small" dirty="0"/>
              <a:t>Focus sur la lutte contre les VSS</a:t>
            </a:r>
          </a:p>
        </p:txBody>
      </p:sp>
      <p:sp>
        <p:nvSpPr>
          <p:cNvPr id="3" name="Espace réservé du contenu 2"/>
          <p:cNvSpPr>
            <a:spLocks noGrp="1"/>
          </p:cNvSpPr>
          <p:nvPr>
            <p:ph idx="1"/>
          </p:nvPr>
        </p:nvSpPr>
        <p:spPr>
          <a:xfrm>
            <a:off x="1981200" y="1600200"/>
            <a:ext cx="8229600" cy="4756150"/>
          </a:xfrm>
        </p:spPr>
        <p:txBody>
          <a:bodyPr>
            <a:normAutofit fontScale="92500" lnSpcReduction="20000"/>
          </a:bodyPr>
          <a:lstStyle/>
          <a:p>
            <a:pPr marL="1795463" indent="0">
              <a:buNone/>
            </a:pPr>
            <a:endParaRPr lang="fr-FR" sz="2400" i="1" dirty="0"/>
          </a:p>
          <a:p>
            <a:pPr marL="1795463" indent="0" algn="just">
              <a:buNone/>
            </a:pPr>
            <a:r>
              <a:rPr lang="fr-FR" sz="3000" b="1" dirty="0">
                <a:solidFill>
                  <a:srgbClr val="FF091E"/>
                </a:solidFill>
              </a:rPr>
              <a:t>66,2%</a:t>
            </a:r>
            <a:r>
              <a:rPr lang="fr-FR" sz="2400" dirty="0"/>
              <a:t> des établissements répondants déclarent disposer d’une cellule (ou d’une personne contact) chargée de traiter les situations de harcèlement sexuel ou de comportements sexistes,</a:t>
            </a:r>
          </a:p>
          <a:p>
            <a:pPr marL="1452563" indent="0">
              <a:buNone/>
            </a:pPr>
            <a:endParaRPr lang="fr-FR" dirty="0"/>
          </a:p>
          <a:p>
            <a:pPr marL="1795463" indent="0">
              <a:buNone/>
            </a:pPr>
            <a:r>
              <a:rPr lang="fr-FR" sz="2400" b="1" dirty="0">
                <a:solidFill>
                  <a:srgbClr val="123BD0"/>
                </a:solidFill>
              </a:rPr>
              <a:t>Parmi ces dispositifs, </a:t>
            </a:r>
          </a:p>
          <a:p>
            <a:pPr marL="1909763" indent="0" algn="just">
              <a:buClr>
                <a:srgbClr val="123BD0"/>
              </a:buClr>
              <a:buNone/>
            </a:pPr>
            <a:r>
              <a:rPr lang="fr-FR" sz="3000" b="1" dirty="0">
                <a:solidFill>
                  <a:srgbClr val="FF091E"/>
                </a:solidFill>
              </a:rPr>
              <a:t>78,4% </a:t>
            </a:r>
            <a:r>
              <a:rPr lang="fr-FR" sz="2600" dirty="0"/>
              <a:t>(</a:t>
            </a:r>
            <a:r>
              <a:rPr lang="fr-FR" sz="2200" dirty="0"/>
              <a:t>63,2% en 2019)</a:t>
            </a:r>
            <a:r>
              <a:rPr lang="fr-FR" sz="2200" b="1" dirty="0">
                <a:solidFill>
                  <a:srgbClr val="FF091E"/>
                </a:solidFill>
              </a:rPr>
              <a:t> </a:t>
            </a:r>
            <a:r>
              <a:rPr lang="fr-FR" sz="2400" dirty="0"/>
              <a:t>bénéficient d’un personnel formé à la gestion des situations de harcèlement,</a:t>
            </a:r>
          </a:p>
          <a:p>
            <a:pPr marL="1909763" indent="0" algn="just">
              <a:buClr>
                <a:srgbClr val="123BD0"/>
              </a:buClr>
              <a:buNone/>
            </a:pPr>
            <a:r>
              <a:rPr lang="fr-FR" sz="3000" b="1" dirty="0">
                <a:solidFill>
                  <a:srgbClr val="FF091E"/>
                </a:solidFill>
              </a:rPr>
              <a:t>72,5% </a:t>
            </a:r>
            <a:r>
              <a:rPr lang="fr-FR" sz="2200" dirty="0"/>
              <a:t>(72,2% en 2019)</a:t>
            </a:r>
            <a:r>
              <a:rPr lang="fr-FR" sz="2400" b="1" dirty="0">
                <a:solidFill>
                  <a:srgbClr val="FF091E"/>
                </a:solidFill>
              </a:rPr>
              <a:t> </a:t>
            </a:r>
            <a:r>
              <a:rPr lang="fr-FR" sz="2400" dirty="0"/>
              <a:t>ont été saisis ne serait-ce qu’une fois pour traiter une situation de harcèlement sexuel ou de comportements sexistes.</a:t>
            </a:r>
          </a:p>
          <a:p>
            <a:pPr marL="2138363">
              <a:buClr>
                <a:srgbClr val="123BD0"/>
              </a:buClr>
              <a:buFont typeface="Wingdings" panose="05000000000000000000" pitchFamily="2" charset="2"/>
              <a:buChar char="ü"/>
            </a:pPr>
            <a:endParaRPr lang="fr-FR" sz="2400" i="1" dirty="0"/>
          </a:p>
          <a:p>
            <a:pPr marL="2138363">
              <a:buClr>
                <a:srgbClr val="123BD0"/>
              </a:buClr>
              <a:buFont typeface="Wingdings" panose="05000000000000000000" pitchFamily="2" charset="2"/>
              <a:buChar char="ü"/>
            </a:pPr>
            <a:endParaRPr lang="fr-FR" sz="2400" i="1" dirty="0"/>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63</a:t>
            </a:fld>
            <a:endParaRPr lang="fr-FR" dirty="0"/>
          </a:p>
        </p:txBody>
      </p:sp>
      <p:sp>
        <p:nvSpPr>
          <p:cNvPr id="7" name="Rectangle à coins arrondis 6"/>
          <p:cNvSpPr/>
          <p:nvPr/>
        </p:nvSpPr>
        <p:spPr>
          <a:xfrm>
            <a:off x="1516566" y="1988840"/>
            <a:ext cx="1987146" cy="1393130"/>
          </a:xfrm>
          <a:prstGeom prst="roundRect">
            <a:avLst/>
          </a:prstGeom>
          <a:solidFill>
            <a:srgbClr val="FFE3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3200" b="1" dirty="0">
                <a:solidFill>
                  <a:schemeClr val="tx1"/>
                </a:solidFill>
              </a:rPr>
              <a:t>66,2%</a:t>
            </a:r>
          </a:p>
          <a:p>
            <a:pPr algn="ctr"/>
            <a:r>
              <a:rPr lang="fr-FR" sz="1600" b="1" i="1" dirty="0">
                <a:solidFill>
                  <a:schemeClr val="tx1"/>
                </a:solidFill>
              </a:rPr>
              <a:t>2019 – 56,5 %</a:t>
            </a:r>
          </a:p>
          <a:p>
            <a:pPr algn="ctr"/>
            <a:r>
              <a:rPr lang="fr-FR" sz="1600" b="1" i="1" dirty="0">
                <a:solidFill>
                  <a:schemeClr val="tx1"/>
                </a:solidFill>
              </a:rPr>
              <a:t>2018 – 48%</a:t>
            </a:r>
          </a:p>
          <a:p>
            <a:pPr algn="ctr"/>
            <a:r>
              <a:rPr lang="fr-FR" sz="1600" b="1" i="1" dirty="0">
                <a:solidFill>
                  <a:schemeClr val="tx1"/>
                </a:solidFill>
              </a:rPr>
              <a:t>2017 – 46,4%</a:t>
            </a:r>
          </a:p>
        </p:txBody>
      </p:sp>
      <p:sp>
        <p:nvSpPr>
          <p:cNvPr id="5" name="Flèche droite rayée 4"/>
          <p:cNvSpPr/>
          <p:nvPr/>
        </p:nvSpPr>
        <p:spPr>
          <a:xfrm>
            <a:off x="2351584" y="4161621"/>
            <a:ext cx="1224136" cy="576064"/>
          </a:xfrm>
          <a:prstGeom prst="stripedRightArrow">
            <a:avLst/>
          </a:prstGeom>
          <a:solidFill>
            <a:srgbClr val="003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166126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normAutofit/>
          </a:bodyPr>
          <a:lstStyle/>
          <a:p>
            <a:r>
              <a:rPr lang="fr-FR" sz="3600" b="1" cap="small" dirty="0"/>
              <a:t>Focus sur la lutte contre les VSS</a:t>
            </a:r>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64</a:t>
            </a:fld>
            <a:endParaRPr lang="fr-FR" dirty="0"/>
          </a:p>
        </p:txBody>
      </p:sp>
      <p:sp>
        <p:nvSpPr>
          <p:cNvPr id="8" name="Espace réservé du contenu 7">
            <a:extLst>
              <a:ext uri="{FF2B5EF4-FFF2-40B4-BE49-F238E27FC236}">
                <a16:creationId xmlns:a16="http://schemas.microsoft.com/office/drawing/2014/main" id="{DD1CF702-30C7-45CE-A6B1-C9FB782D3D0F}"/>
              </a:ext>
            </a:extLst>
          </p:cNvPr>
          <p:cNvSpPr>
            <a:spLocks noGrp="1"/>
          </p:cNvSpPr>
          <p:nvPr>
            <p:ph idx="1"/>
          </p:nvPr>
        </p:nvSpPr>
        <p:spPr>
          <a:xfrm>
            <a:off x="524691" y="2034405"/>
            <a:ext cx="4002704" cy="2152241"/>
          </a:xfrm>
        </p:spPr>
        <p:txBody>
          <a:bodyPr>
            <a:normAutofit/>
          </a:bodyPr>
          <a:lstStyle/>
          <a:p>
            <a:pPr marL="0" indent="0">
              <a:buNone/>
            </a:pPr>
            <a:r>
              <a:rPr lang="fr-FR" sz="2000" dirty="0"/>
              <a:t>Cette</a:t>
            </a:r>
            <a:r>
              <a:rPr lang="fr-FR" sz="2000" b="1" dirty="0"/>
              <a:t> </a:t>
            </a:r>
            <a:r>
              <a:rPr lang="fr-FR" sz="2000" dirty="0"/>
              <a:t>cellule (ou d’une personne contact) chargée de traiter les situations de harcèlement sexuel ou de comportements sexistes, est dédiée :</a:t>
            </a:r>
          </a:p>
        </p:txBody>
      </p:sp>
      <p:graphicFrame>
        <p:nvGraphicFramePr>
          <p:cNvPr id="12" name="Graphique 11">
            <a:extLst>
              <a:ext uri="{FF2B5EF4-FFF2-40B4-BE49-F238E27FC236}">
                <a16:creationId xmlns:a16="http://schemas.microsoft.com/office/drawing/2014/main" id="{F77F4D9D-80CA-4182-B411-AAB9180A223C}"/>
              </a:ext>
            </a:extLst>
          </p:cNvPr>
          <p:cNvGraphicFramePr>
            <a:graphicFrameLocks/>
          </p:cNvGraphicFramePr>
          <p:nvPr>
            <p:extLst>
              <p:ext uri="{D42A27DB-BD31-4B8C-83A1-F6EECF244321}">
                <p14:modId xmlns:p14="http://schemas.microsoft.com/office/powerpoint/2010/main" val="3799159158"/>
              </p:ext>
            </p:extLst>
          </p:nvPr>
        </p:nvGraphicFramePr>
        <p:xfrm>
          <a:off x="4336869" y="2188027"/>
          <a:ext cx="7330439" cy="37425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03880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3732" y="1569124"/>
            <a:ext cx="8662639" cy="735662"/>
          </a:xfrm>
        </p:spPr>
        <p:txBody>
          <a:bodyPr>
            <a:normAutofit lnSpcReduction="10000"/>
          </a:bodyPr>
          <a:lstStyle/>
          <a:p>
            <a:pPr marL="0" indent="0" algn="ctr">
              <a:buNone/>
            </a:pPr>
            <a:r>
              <a:rPr lang="fr-FR" sz="2400" dirty="0"/>
              <a:t>Les actions de sensibilisation au harcèlement menées par la cellule sont destinées :</a:t>
            </a:r>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65</a:t>
            </a:fld>
            <a:endParaRPr lang="fr-FR" dirty="0"/>
          </a:p>
        </p:txBody>
      </p:sp>
      <p:sp>
        <p:nvSpPr>
          <p:cNvPr id="7" name="Titre 1"/>
          <p:cNvSpPr txBox="1">
            <a:spLocks/>
          </p:cNvSpPr>
          <p:nvPr/>
        </p:nvSpPr>
        <p:spPr>
          <a:xfrm>
            <a:off x="990600" y="62058"/>
            <a:ext cx="10515600" cy="92229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fr-FR" sz="3600" b="1" cap="small" dirty="0"/>
              <a:t>Focus sur la lutte contre les VSS</a:t>
            </a:r>
          </a:p>
        </p:txBody>
      </p:sp>
      <p:sp>
        <p:nvSpPr>
          <p:cNvPr id="6" name="Bulle narrative : rectangle à coins arrondis 5">
            <a:extLst>
              <a:ext uri="{FF2B5EF4-FFF2-40B4-BE49-F238E27FC236}">
                <a16:creationId xmlns:a16="http://schemas.microsoft.com/office/drawing/2014/main" id="{C1E9CE06-5F1C-4CF8-9C31-6D835D795A77}"/>
              </a:ext>
            </a:extLst>
          </p:cNvPr>
          <p:cNvSpPr/>
          <p:nvPr/>
        </p:nvSpPr>
        <p:spPr>
          <a:xfrm>
            <a:off x="8684942" y="2304786"/>
            <a:ext cx="2821258" cy="1344858"/>
          </a:xfrm>
          <a:prstGeom prst="wedgeRoundRectCallout">
            <a:avLst/>
          </a:prstGeom>
          <a:solidFill>
            <a:srgbClr val="FF091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dirty="0">
                <a:solidFill>
                  <a:schemeClr val="bg1"/>
                </a:solidFill>
              </a:rPr>
              <a:t>Les </a:t>
            </a:r>
            <a:r>
              <a:rPr lang="fr-FR" sz="1600" b="1" dirty="0" err="1">
                <a:solidFill>
                  <a:schemeClr val="bg1"/>
                </a:solidFill>
              </a:rPr>
              <a:t>étudiant.e.s</a:t>
            </a:r>
            <a:r>
              <a:rPr lang="fr-FR" sz="1600" b="1" dirty="0">
                <a:solidFill>
                  <a:schemeClr val="bg1"/>
                </a:solidFill>
              </a:rPr>
              <a:t> demeurent la cible prioritaire des actions de sensibilisation conduites par les cellules.</a:t>
            </a:r>
          </a:p>
        </p:txBody>
      </p:sp>
      <p:graphicFrame>
        <p:nvGraphicFramePr>
          <p:cNvPr id="9" name="Graphique 8">
            <a:extLst>
              <a:ext uri="{FF2B5EF4-FFF2-40B4-BE49-F238E27FC236}">
                <a16:creationId xmlns:a16="http://schemas.microsoft.com/office/drawing/2014/main" id="{53E90948-F5B9-4FA1-A09C-B05E334FDE89}"/>
              </a:ext>
            </a:extLst>
          </p:cNvPr>
          <p:cNvGraphicFramePr>
            <a:graphicFrameLocks/>
          </p:cNvGraphicFramePr>
          <p:nvPr>
            <p:extLst>
              <p:ext uri="{D42A27DB-BD31-4B8C-83A1-F6EECF244321}">
                <p14:modId xmlns:p14="http://schemas.microsoft.com/office/powerpoint/2010/main" val="2137525504"/>
              </p:ext>
            </p:extLst>
          </p:nvPr>
        </p:nvGraphicFramePr>
        <p:xfrm>
          <a:off x="472069" y="2570510"/>
          <a:ext cx="7909932" cy="3785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81684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EAE936F-60B9-4C48-BAF5-E7112AB12A72}" type="slidenum">
              <a:rPr lang="fr-FR" smtClean="0"/>
              <a:t>66</a:t>
            </a:fld>
            <a:endParaRPr lang="fr-FR" dirty="0"/>
          </a:p>
        </p:txBody>
      </p:sp>
      <p:sp>
        <p:nvSpPr>
          <p:cNvPr id="6" name="Espace réservé du contenu 5"/>
          <p:cNvSpPr>
            <a:spLocks noGrp="1"/>
          </p:cNvSpPr>
          <p:nvPr>
            <p:ph idx="1"/>
          </p:nvPr>
        </p:nvSpPr>
        <p:spPr>
          <a:xfrm>
            <a:off x="4612640" y="2173395"/>
            <a:ext cx="6065520" cy="3861645"/>
          </a:xfrm>
        </p:spPr>
        <p:txBody>
          <a:bodyPr>
            <a:normAutofit/>
          </a:bodyPr>
          <a:lstStyle/>
          <a:p>
            <a:pPr marL="0" indent="0">
              <a:buNone/>
            </a:pPr>
            <a:r>
              <a:rPr lang="fr-FR" sz="2400" dirty="0"/>
              <a:t>des répondants déclarent que des </a:t>
            </a:r>
            <a:r>
              <a:rPr lang="fr-FR" sz="2400" b="1" dirty="0"/>
              <a:t>procédures disciplinaires </a:t>
            </a:r>
            <a:r>
              <a:rPr lang="fr-FR" sz="2400" dirty="0"/>
              <a:t>ont été engagées au sein de leur établissement ne serait-ce qu’une fois à l’encontre d’</a:t>
            </a:r>
            <a:r>
              <a:rPr lang="fr-FR" sz="2400" dirty="0" err="1"/>
              <a:t>étudiant.e.s</a:t>
            </a:r>
            <a:r>
              <a:rPr lang="fr-FR" sz="2400" dirty="0"/>
              <a:t> reconnus comme étant responsables d’harcèlement sexuel ou de comportement sexiste.</a:t>
            </a:r>
          </a:p>
          <a:p>
            <a:pPr marL="0" indent="0">
              <a:buNone/>
            </a:pPr>
            <a:r>
              <a:rPr lang="fr-FR" sz="2400" dirty="0"/>
              <a:t>Ce pourcentage ne prend pas en compte les autres types de sanctions tels que les procédures pénales. </a:t>
            </a:r>
          </a:p>
        </p:txBody>
      </p:sp>
      <p:sp>
        <p:nvSpPr>
          <p:cNvPr id="7" name="Titre 1"/>
          <p:cNvSpPr txBox="1">
            <a:spLocks/>
          </p:cNvSpPr>
          <p:nvPr/>
        </p:nvSpPr>
        <p:spPr>
          <a:xfrm>
            <a:off x="990600" y="84360"/>
            <a:ext cx="10515600" cy="92229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fr-FR" sz="3600" b="1" cap="small" dirty="0"/>
              <a:t>Focus sur la lutte contre les VSS</a:t>
            </a:r>
          </a:p>
        </p:txBody>
      </p:sp>
      <p:sp>
        <p:nvSpPr>
          <p:cNvPr id="8" name="ZoneTexte 7">
            <a:extLst>
              <a:ext uri="{FF2B5EF4-FFF2-40B4-BE49-F238E27FC236}">
                <a16:creationId xmlns:a16="http://schemas.microsoft.com/office/drawing/2014/main" id="{99CCF7BB-0767-4DD2-92CE-62FADDFF0ACF}"/>
              </a:ext>
            </a:extLst>
          </p:cNvPr>
          <p:cNvSpPr txBox="1"/>
          <p:nvPr/>
        </p:nvSpPr>
        <p:spPr>
          <a:xfrm>
            <a:off x="990600" y="2173395"/>
            <a:ext cx="2941320" cy="1508105"/>
          </a:xfrm>
          <a:prstGeom prst="rect">
            <a:avLst/>
          </a:prstGeom>
          <a:noFill/>
        </p:spPr>
        <p:txBody>
          <a:bodyPr wrap="square">
            <a:spAutoFit/>
          </a:bodyPr>
          <a:lstStyle/>
          <a:p>
            <a:r>
              <a:rPr lang="fr-FR" sz="7200" b="1" dirty="0">
                <a:solidFill>
                  <a:srgbClr val="FF091E"/>
                </a:solidFill>
              </a:rPr>
              <a:t>21,1% </a:t>
            </a:r>
          </a:p>
          <a:p>
            <a:r>
              <a:rPr lang="fr-FR" sz="2000" dirty="0"/>
              <a:t>(26 % en 2019)</a:t>
            </a:r>
            <a:r>
              <a:rPr lang="fr-FR" dirty="0"/>
              <a:t> </a:t>
            </a:r>
            <a:endParaRPr lang="fr-FR" sz="2000" dirty="0"/>
          </a:p>
        </p:txBody>
      </p:sp>
    </p:spTree>
    <p:extLst>
      <p:ext uri="{BB962C8B-B14F-4D97-AF65-F5344CB8AC3E}">
        <p14:creationId xmlns:p14="http://schemas.microsoft.com/office/powerpoint/2010/main" val="1413689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r>
              <a:rPr lang="fr-FR" dirty="0"/>
              <a:t>En synthèse</a:t>
            </a:r>
          </a:p>
        </p:txBody>
      </p:sp>
      <p:sp>
        <p:nvSpPr>
          <p:cNvPr id="7" name="Sous-titre 6"/>
          <p:cNvSpPr>
            <a:spLocks noGrp="1"/>
          </p:cNvSpPr>
          <p:nvPr>
            <p:ph type="subTitle" idx="1"/>
          </p:nvPr>
        </p:nvSpPr>
        <p:spPr/>
        <p:txBody>
          <a:bodyPr/>
          <a:lstStyle/>
          <a:p>
            <a:endParaRPr lang="fr-FR"/>
          </a:p>
        </p:txBody>
      </p:sp>
    </p:spTree>
    <p:extLst>
      <p:ext uri="{BB962C8B-B14F-4D97-AF65-F5344CB8AC3E}">
        <p14:creationId xmlns:p14="http://schemas.microsoft.com/office/powerpoint/2010/main" val="6710896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3600" b="1" cap="small" dirty="0"/>
              <a:t>Synthèse</a:t>
            </a:r>
          </a:p>
        </p:txBody>
      </p:sp>
      <p:sp>
        <p:nvSpPr>
          <p:cNvPr id="6" name="Espace réservé du contenu 5"/>
          <p:cNvSpPr>
            <a:spLocks noGrp="1"/>
          </p:cNvSpPr>
          <p:nvPr>
            <p:ph idx="1"/>
          </p:nvPr>
        </p:nvSpPr>
        <p:spPr>
          <a:xfrm>
            <a:off x="838200" y="2530549"/>
            <a:ext cx="10515600" cy="3646414"/>
          </a:xfrm>
        </p:spPr>
        <p:txBody>
          <a:bodyPr>
            <a:noAutofit/>
          </a:bodyPr>
          <a:lstStyle/>
          <a:p>
            <a:pPr algn="just">
              <a:spcAft>
                <a:spcPts val="600"/>
              </a:spcAft>
            </a:pPr>
            <a:r>
              <a:rPr lang="fr-FR" sz="2400" dirty="0"/>
              <a:t>La nomination d’</a:t>
            </a:r>
            <a:r>
              <a:rPr lang="fr-FR" sz="2400" dirty="0" err="1"/>
              <a:t>un.e</a:t>
            </a:r>
            <a:r>
              <a:rPr lang="fr-FR" sz="2400" dirty="0"/>
              <a:t> </a:t>
            </a:r>
            <a:r>
              <a:rPr lang="fr-FR" sz="2400" dirty="0" err="1"/>
              <a:t>référent.e</a:t>
            </a:r>
            <a:r>
              <a:rPr lang="fr-FR" sz="2400" dirty="0"/>
              <a:t> en charge de l’égalité femmes-hommes tend à se généraliser dans les établissements membres de la CGE.</a:t>
            </a:r>
          </a:p>
          <a:p>
            <a:pPr algn="just">
              <a:spcAft>
                <a:spcPts val="600"/>
              </a:spcAft>
            </a:pPr>
            <a:r>
              <a:rPr lang="fr-FR" sz="2400" dirty="0"/>
              <a:t>Mais de grandes disparités existent dans les conditions de réalisation de ses missions en particulier sur le nombre de personnes mobilisées et les temps alloués.</a:t>
            </a:r>
          </a:p>
          <a:p>
            <a:pPr marL="0" indent="0" algn="just">
              <a:spcAft>
                <a:spcPts val="600"/>
              </a:spcAft>
              <a:buNone/>
            </a:pPr>
            <a:endParaRPr lang="fr-FR" sz="2400" dirty="0"/>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68</a:t>
            </a:fld>
            <a:endParaRPr lang="fr-FR" dirty="0"/>
          </a:p>
        </p:txBody>
      </p:sp>
      <p:sp>
        <p:nvSpPr>
          <p:cNvPr id="7" name="Rectangle : coins arrondis 6">
            <a:extLst>
              <a:ext uri="{FF2B5EF4-FFF2-40B4-BE49-F238E27FC236}">
                <a16:creationId xmlns:a16="http://schemas.microsoft.com/office/drawing/2014/main" id="{77B4580B-4C39-440D-97EF-4821C7D6CE9D}"/>
              </a:ext>
            </a:extLst>
          </p:cNvPr>
          <p:cNvSpPr/>
          <p:nvPr/>
        </p:nvSpPr>
        <p:spPr>
          <a:xfrm>
            <a:off x="7028121" y="1227468"/>
            <a:ext cx="3327991" cy="808925"/>
          </a:xfrm>
          <a:prstGeom prst="roundRect">
            <a:avLst/>
          </a:prstGeom>
          <a:solidFill>
            <a:srgbClr val="006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Les </a:t>
            </a:r>
            <a:r>
              <a:rPr lang="fr-FR" sz="2800" b="1" dirty="0" err="1"/>
              <a:t>référent.e.s</a:t>
            </a:r>
            <a:endParaRPr lang="fr-FR" sz="2800" b="1" dirty="0"/>
          </a:p>
        </p:txBody>
      </p:sp>
    </p:spTree>
    <p:extLst>
      <p:ext uri="{BB962C8B-B14F-4D97-AF65-F5344CB8AC3E}">
        <p14:creationId xmlns:p14="http://schemas.microsoft.com/office/powerpoint/2010/main" val="32869671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3600" b="1" cap="small" dirty="0"/>
              <a:t>Synthèse</a:t>
            </a:r>
          </a:p>
        </p:txBody>
      </p:sp>
      <p:sp>
        <p:nvSpPr>
          <p:cNvPr id="6" name="Espace réservé du contenu 5"/>
          <p:cNvSpPr>
            <a:spLocks noGrp="1"/>
          </p:cNvSpPr>
          <p:nvPr>
            <p:ph idx="1"/>
          </p:nvPr>
        </p:nvSpPr>
        <p:spPr>
          <a:xfrm>
            <a:off x="838200" y="2202222"/>
            <a:ext cx="10515600" cy="3486926"/>
          </a:xfrm>
        </p:spPr>
        <p:txBody>
          <a:bodyPr>
            <a:noAutofit/>
          </a:bodyPr>
          <a:lstStyle/>
          <a:p>
            <a:pPr algn="just">
              <a:spcAft>
                <a:spcPts val="600"/>
              </a:spcAft>
            </a:pPr>
            <a:r>
              <a:rPr lang="fr-FR" sz="2400" dirty="0"/>
              <a:t>La non mixité des formations initiales demeure une préoccupation spécifique aux Ecoles d’ingénieurs. </a:t>
            </a:r>
          </a:p>
          <a:p>
            <a:pPr algn="just">
              <a:spcAft>
                <a:spcPts val="600"/>
              </a:spcAft>
            </a:pPr>
            <a:r>
              <a:rPr lang="fr-FR" sz="2400" dirty="0"/>
              <a:t>A l’image de la ségrégation horizontale du marché du travail, les écoles d’ingénieurs ont des taux de féminisation très hétérogènes selon les métiers et secteurs d’activité auxquels elles préparent.</a:t>
            </a:r>
          </a:p>
          <a:p>
            <a:pPr algn="just">
              <a:spcAft>
                <a:spcPts val="600"/>
              </a:spcAft>
            </a:pPr>
            <a:r>
              <a:rPr lang="fr-FR" sz="2400" dirty="0"/>
              <a:t>Les écoles de management continuent d’afficher une répartition femmes hommes relativement équilibrée des effectifs étudiants en formation initiales.</a:t>
            </a:r>
          </a:p>
          <a:p>
            <a:pPr algn="just">
              <a:spcAft>
                <a:spcPts val="600"/>
              </a:spcAft>
            </a:pPr>
            <a:r>
              <a:rPr lang="fr-FR" sz="2400" dirty="0"/>
              <a:t>Les femmes sont toujours nettement moins nombreuses que les hommes à suivre des programmes de formation continue.</a:t>
            </a:r>
          </a:p>
          <a:p>
            <a:pPr algn="just">
              <a:spcAft>
                <a:spcPts val="600"/>
              </a:spcAft>
            </a:pPr>
            <a:endParaRPr lang="fr-FR" sz="2400" dirty="0"/>
          </a:p>
          <a:p>
            <a:pPr algn="just">
              <a:spcAft>
                <a:spcPts val="600"/>
              </a:spcAft>
            </a:pPr>
            <a:endParaRPr lang="fr-FR" sz="2400" dirty="0"/>
          </a:p>
          <a:p>
            <a:pPr marL="0" indent="0" algn="just">
              <a:spcAft>
                <a:spcPts val="600"/>
              </a:spcAft>
              <a:buNone/>
            </a:pPr>
            <a:endParaRPr lang="fr-FR" sz="2400" dirty="0"/>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69</a:t>
            </a:fld>
            <a:endParaRPr lang="fr-FR" dirty="0"/>
          </a:p>
        </p:txBody>
      </p:sp>
      <p:sp>
        <p:nvSpPr>
          <p:cNvPr id="7" name="Rectangle : coins arrondis 6">
            <a:extLst>
              <a:ext uri="{FF2B5EF4-FFF2-40B4-BE49-F238E27FC236}">
                <a16:creationId xmlns:a16="http://schemas.microsoft.com/office/drawing/2014/main" id="{77B4580B-4C39-440D-97EF-4821C7D6CE9D}"/>
              </a:ext>
            </a:extLst>
          </p:cNvPr>
          <p:cNvSpPr/>
          <p:nvPr/>
        </p:nvSpPr>
        <p:spPr>
          <a:xfrm>
            <a:off x="6953693" y="1100544"/>
            <a:ext cx="3327991" cy="9222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La mixité des formations</a:t>
            </a:r>
          </a:p>
        </p:txBody>
      </p:sp>
    </p:spTree>
    <p:extLst>
      <p:ext uri="{BB962C8B-B14F-4D97-AF65-F5344CB8AC3E}">
        <p14:creationId xmlns:p14="http://schemas.microsoft.com/office/powerpoint/2010/main" val="1831157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4000" b="1" cap="small" dirty="0"/>
              <a:t>La méthodologie</a:t>
            </a:r>
            <a:endParaRPr lang="fr-FR" sz="4000" dirty="0"/>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7880469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3600" b="1" cap="small" dirty="0"/>
              <a:t>Synthèse</a:t>
            </a:r>
            <a:endParaRPr lang="fr-FR" sz="3600" b="1" dirty="0">
              <a:solidFill>
                <a:srgbClr val="123BD0"/>
              </a:solidFill>
            </a:endParaRPr>
          </a:p>
        </p:txBody>
      </p:sp>
      <p:sp>
        <p:nvSpPr>
          <p:cNvPr id="6" name="Espace réservé du contenu 5"/>
          <p:cNvSpPr>
            <a:spLocks noGrp="1"/>
          </p:cNvSpPr>
          <p:nvPr>
            <p:ph idx="1"/>
          </p:nvPr>
        </p:nvSpPr>
        <p:spPr>
          <a:xfrm>
            <a:off x="838200" y="1573619"/>
            <a:ext cx="10515600" cy="4518280"/>
          </a:xfrm>
        </p:spPr>
        <p:txBody>
          <a:bodyPr>
            <a:noAutofit/>
          </a:bodyPr>
          <a:lstStyle/>
          <a:p>
            <a:pPr algn="just">
              <a:spcAft>
                <a:spcPts val="600"/>
              </a:spcAft>
            </a:pPr>
            <a:endParaRPr lang="fr-FR" sz="2400" dirty="0"/>
          </a:p>
          <a:p>
            <a:pPr algn="just">
              <a:spcAft>
                <a:spcPts val="600"/>
              </a:spcAft>
            </a:pPr>
            <a:endParaRPr lang="fr-FR" sz="2400" dirty="0"/>
          </a:p>
          <a:p>
            <a:pPr algn="just">
              <a:spcAft>
                <a:spcPts val="600"/>
              </a:spcAft>
            </a:pPr>
            <a:r>
              <a:rPr lang="fr-FR" sz="2400" dirty="0"/>
              <a:t>Les conditions d’emploi des jeunes diplômés continuent d’être moins favorables aux jeunes femmes qu’elles soient diplômées d’une école d’ingénieur, d’une école de management ou d’un autre établissement.</a:t>
            </a:r>
          </a:p>
          <a:p>
            <a:pPr algn="just">
              <a:spcAft>
                <a:spcPts val="600"/>
              </a:spcAft>
            </a:pPr>
            <a:r>
              <a:rPr lang="fr-FR" sz="2400" dirty="0"/>
              <a:t>Les écarts de salaires existants dès l’entrée sur le marché du travail entre les </a:t>
            </a:r>
            <a:r>
              <a:rPr lang="fr-FR" sz="2400" dirty="0" err="1"/>
              <a:t>diplomé.e.s</a:t>
            </a:r>
            <a:r>
              <a:rPr lang="fr-FR" sz="2400" dirty="0"/>
              <a:t> femmes et hommes persistent quel que soit le type d’établissements.</a:t>
            </a:r>
          </a:p>
          <a:p>
            <a:pPr algn="just">
              <a:spcAft>
                <a:spcPts val="600"/>
              </a:spcAft>
            </a:pPr>
            <a:r>
              <a:rPr lang="fr-FR" sz="2400" dirty="0"/>
              <a:t>Ces écarts de salaire sont d’autant plus marqués lorsque l’on intègre les primes.</a:t>
            </a:r>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70</a:t>
            </a:fld>
            <a:endParaRPr lang="fr-FR" dirty="0"/>
          </a:p>
        </p:txBody>
      </p:sp>
      <p:sp>
        <p:nvSpPr>
          <p:cNvPr id="7" name="Rectangle : coins arrondis 6">
            <a:extLst>
              <a:ext uri="{FF2B5EF4-FFF2-40B4-BE49-F238E27FC236}">
                <a16:creationId xmlns:a16="http://schemas.microsoft.com/office/drawing/2014/main" id="{37981576-EC3B-4AAB-B124-2BEDCD2B67CD}"/>
              </a:ext>
            </a:extLst>
          </p:cNvPr>
          <p:cNvSpPr/>
          <p:nvPr/>
        </p:nvSpPr>
        <p:spPr>
          <a:xfrm>
            <a:off x="6687879" y="1100544"/>
            <a:ext cx="4072270" cy="1366209"/>
          </a:xfrm>
          <a:prstGeom prst="roundRect">
            <a:avLst/>
          </a:prstGeom>
          <a:solidFill>
            <a:srgbClr val="FFE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Les inégalités de genre dans l’insertion des </a:t>
            </a:r>
            <a:r>
              <a:rPr lang="fr-FR" sz="2800" b="1" dirty="0" err="1">
                <a:solidFill>
                  <a:schemeClr val="tx1"/>
                </a:solidFill>
              </a:rPr>
              <a:t>diplômé.e.s</a:t>
            </a:r>
            <a:endParaRPr lang="fr-FR" sz="2800" b="1" dirty="0">
              <a:solidFill>
                <a:schemeClr val="tx1"/>
              </a:solidFill>
            </a:endParaRPr>
          </a:p>
        </p:txBody>
      </p:sp>
    </p:spTree>
    <p:extLst>
      <p:ext uri="{BB962C8B-B14F-4D97-AF65-F5344CB8AC3E}">
        <p14:creationId xmlns:p14="http://schemas.microsoft.com/office/powerpoint/2010/main" val="30292335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3600" b="1" cap="small" dirty="0"/>
              <a:t>Synthèse</a:t>
            </a:r>
            <a:endParaRPr lang="fr-FR" sz="3600" b="1" dirty="0">
              <a:solidFill>
                <a:srgbClr val="123BD0"/>
              </a:solidFill>
            </a:endParaRPr>
          </a:p>
        </p:txBody>
      </p:sp>
      <p:sp>
        <p:nvSpPr>
          <p:cNvPr id="6" name="Espace réservé du contenu 5"/>
          <p:cNvSpPr>
            <a:spLocks noGrp="1"/>
          </p:cNvSpPr>
          <p:nvPr>
            <p:ph idx="1"/>
          </p:nvPr>
        </p:nvSpPr>
        <p:spPr/>
        <p:txBody>
          <a:bodyPr>
            <a:noAutofit/>
          </a:bodyPr>
          <a:lstStyle/>
          <a:p>
            <a:pPr algn="just">
              <a:spcAft>
                <a:spcPts val="600"/>
              </a:spcAft>
            </a:pPr>
            <a:endParaRPr lang="fr-FR" sz="2400" dirty="0"/>
          </a:p>
          <a:p>
            <a:pPr algn="just">
              <a:spcAft>
                <a:spcPts val="600"/>
              </a:spcAft>
            </a:pPr>
            <a:endParaRPr lang="fr-FR" sz="2400" dirty="0"/>
          </a:p>
          <a:p>
            <a:pPr algn="just">
              <a:spcAft>
                <a:spcPts val="600"/>
              </a:spcAft>
            </a:pPr>
            <a:r>
              <a:rPr lang="fr-FR" sz="2400" dirty="0"/>
              <a:t>Comptant une grande majorité de femmes dans le personnel, les écoles de management ne peuvent être considérés comme étant des  établissements mixtes.</a:t>
            </a:r>
          </a:p>
          <a:p>
            <a:pPr algn="just">
              <a:spcAft>
                <a:spcPts val="600"/>
              </a:spcAft>
            </a:pPr>
            <a:r>
              <a:rPr lang="fr-FR" sz="2400" dirty="0"/>
              <a:t>Par contre, les écoles d’ingénieurs et les autres établissements bien qu’ayant un personnel majoritairement masculin pour les unes et féminin pour les autres établissements, peuvent se targuer d’être des modèles d’organisations mixtes.</a:t>
            </a:r>
          </a:p>
          <a:p>
            <a:pPr algn="just">
              <a:spcAft>
                <a:spcPts val="600"/>
              </a:spcAft>
            </a:pPr>
            <a:r>
              <a:rPr lang="fr-FR" sz="2400" dirty="0"/>
              <a:t>Les politiques de recrutements menées par les écoles de management risquent d’amplifier le déséquilibre femmes-hommes dans le personnel.</a:t>
            </a:r>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71</a:t>
            </a:fld>
            <a:endParaRPr lang="fr-FR" dirty="0"/>
          </a:p>
        </p:txBody>
      </p:sp>
      <p:sp>
        <p:nvSpPr>
          <p:cNvPr id="7" name="Rectangle : coins arrondis 6">
            <a:extLst>
              <a:ext uri="{FF2B5EF4-FFF2-40B4-BE49-F238E27FC236}">
                <a16:creationId xmlns:a16="http://schemas.microsoft.com/office/drawing/2014/main" id="{2B1510CA-A9F4-49D6-AF44-F68BD93D07A0}"/>
              </a:ext>
            </a:extLst>
          </p:cNvPr>
          <p:cNvSpPr/>
          <p:nvPr/>
        </p:nvSpPr>
        <p:spPr>
          <a:xfrm>
            <a:off x="6946604" y="1100544"/>
            <a:ext cx="3327991" cy="922291"/>
          </a:xfrm>
          <a:prstGeom prst="roundRect">
            <a:avLst/>
          </a:prstGeom>
          <a:solidFill>
            <a:srgbClr val="006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La mixité des établissements</a:t>
            </a:r>
          </a:p>
        </p:txBody>
      </p:sp>
    </p:spTree>
    <p:extLst>
      <p:ext uri="{BB962C8B-B14F-4D97-AF65-F5344CB8AC3E}">
        <p14:creationId xmlns:p14="http://schemas.microsoft.com/office/powerpoint/2010/main" val="33072643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3600" b="1" cap="small" dirty="0"/>
              <a:t>Synthèse</a:t>
            </a:r>
            <a:endParaRPr lang="fr-FR" sz="3600" b="1" dirty="0">
              <a:solidFill>
                <a:srgbClr val="123BD0"/>
              </a:solidFill>
            </a:endParaRPr>
          </a:p>
        </p:txBody>
      </p:sp>
      <p:sp>
        <p:nvSpPr>
          <p:cNvPr id="6" name="Espace réservé du contenu 5"/>
          <p:cNvSpPr>
            <a:spLocks noGrp="1"/>
          </p:cNvSpPr>
          <p:nvPr>
            <p:ph idx="1"/>
          </p:nvPr>
        </p:nvSpPr>
        <p:spPr>
          <a:xfrm>
            <a:off x="838200" y="2278945"/>
            <a:ext cx="10515600" cy="3316805"/>
          </a:xfrm>
        </p:spPr>
        <p:txBody>
          <a:bodyPr>
            <a:noAutofit/>
          </a:bodyPr>
          <a:lstStyle/>
          <a:p>
            <a:pPr algn="just">
              <a:spcAft>
                <a:spcPts val="600"/>
              </a:spcAft>
            </a:pPr>
            <a:r>
              <a:rPr lang="fr-FR" sz="2400" dirty="0"/>
              <a:t>Plus des deux tiers des établissements publics sont mixtes.</a:t>
            </a:r>
          </a:p>
          <a:p>
            <a:pPr algn="just">
              <a:spcAft>
                <a:spcPts val="600"/>
              </a:spcAft>
            </a:pPr>
            <a:r>
              <a:rPr lang="fr-FR" sz="2400" dirty="0"/>
              <a:t>Les inégalités de salaire entre les femmes et les hommes dans les établissements publics persistent mais tendent à se réduire sur l’ensemble des catégories.</a:t>
            </a:r>
          </a:p>
          <a:p>
            <a:pPr algn="just">
              <a:spcAft>
                <a:spcPts val="600"/>
              </a:spcAft>
            </a:pPr>
            <a:r>
              <a:rPr lang="fr-FR" sz="2400" dirty="0"/>
              <a:t>Les différences de salaires médians sont plus marquées pour les personnes relevant des catégories A </a:t>
            </a:r>
            <a:r>
              <a:rPr lang="fr-FR" sz="2400" dirty="0" err="1"/>
              <a:t>enseignant.e.s-chercheur.e.s</a:t>
            </a:r>
            <a:r>
              <a:rPr lang="fr-FR" sz="2400" dirty="0"/>
              <a:t> et administratifs</a:t>
            </a:r>
          </a:p>
          <a:p>
            <a:pPr algn="just">
              <a:spcAft>
                <a:spcPts val="600"/>
              </a:spcAft>
            </a:pPr>
            <a:r>
              <a:rPr lang="fr-FR" sz="2400" dirty="0"/>
              <a:t>Les femmes appartenant à la catégorie A des enseignant-e-s-</a:t>
            </a:r>
            <a:r>
              <a:rPr lang="fr-FR" sz="2400" dirty="0" err="1"/>
              <a:t>chercheur.e.s</a:t>
            </a:r>
            <a:r>
              <a:rPr lang="fr-FR" sz="2400" dirty="0"/>
              <a:t> ont également relativement moins accès à des formations et à des promotions que leurs homologues masculins.</a:t>
            </a:r>
          </a:p>
          <a:p>
            <a:pPr algn="just">
              <a:spcAft>
                <a:spcPts val="600"/>
              </a:spcAft>
            </a:pPr>
            <a:endParaRPr lang="fr-FR" sz="2400" dirty="0"/>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72</a:t>
            </a:fld>
            <a:endParaRPr lang="fr-FR" dirty="0"/>
          </a:p>
        </p:txBody>
      </p:sp>
      <p:sp>
        <p:nvSpPr>
          <p:cNvPr id="2" name="Rectangle : coins arrondis 1">
            <a:extLst>
              <a:ext uri="{FF2B5EF4-FFF2-40B4-BE49-F238E27FC236}">
                <a16:creationId xmlns:a16="http://schemas.microsoft.com/office/drawing/2014/main" id="{B534CFBC-EE94-4FAE-9512-40B103CCC941}"/>
              </a:ext>
            </a:extLst>
          </p:cNvPr>
          <p:cNvSpPr/>
          <p:nvPr/>
        </p:nvSpPr>
        <p:spPr>
          <a:xfrm>
            <a:off x="6964327" y="1262250"/>
            <a:ext cx="3604438" cy="9222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Les établissements publics</a:t>
            </a:r>
          </a:p>
        </p:txBody>
      </p:sp>
    </p:spTree>
    <p:extLst>
      <p:ext uri="{BB962C8B-B14F-4D97-AF65-F5344CB8AC3E}">
        <p14:creationId xmlns:p14="http://schemas.microsoft.com/office/powerpoint/2010/main" val="757869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3600" b="1" cap="small" dirty="0"/>
              <a:t>Synthèse</a:t>
            </a:r>
            <a:endParaRPr lang="fr-FR" sz="3600" b="1" dirty="0">
              <a:solidFill>
                <a:srgbClr val="123BD0"/>
              </a:solidFill>
            </a:endParaRPr>
          </a:p>
        </p:txBody>
      </p:sp>
      <p:sp>
        <p:nvSpPr>
          <p:cNvPr id="6" name="Espace réservé du contenu 5"/>
          <p:cNvSpPr>
            <a:spLocks noGrp="1"/>
          </p:cNvSpPr>
          <p:nvPr>
            <p:ph idx="1"/>
          </p:nvPr>
        </p:nvSpPr>
        <p:spPr>
          <a:xfrm>
            <a:off x="838200" y="1775637"/>
            <a:ext cx="10515600" cy="4401326"/>
          </a:xfrm>
        </p:spPr>
        <p:txBody>
          <a:bodyPr>
            <a:noAutofit/>
          </a:bodyPr>
          <a:lstStyle/>
          <a:p>
            <a:pPr algn="just">
              <a:spcAft>
                <a:spcPts val="600"/>
              </a:spcAft>
            </a:pPr>
            <a:endParaRPr lang="fr-FR" sz="2400" dirty="0"/>
          </a:p>
          <a:p>
            <a:pPr algn="just">
              <a:spcAft>
                <a:spcPts val="600"/>
              </a:spcAft>
            </a:pPr>
            <a:r>
              <a:rPr lang="fr-FR" sz="2400" dirty="0"/>
              <a:t>Moins de la moitié des établissements privés peuvent être qualifiés de mixtes du point de vue de leur </a:t>
            </a:r>
            <a:r>
              <a:rPr lang="fr-FR" sz="2400" dirty="0" err="1"/>
              <a:t>personnel.Les</a:t>
            </a:r>
            <a:r>
              <a:rPr lang="fr-FR" sz="2400" dirty="0"/>
              <a:t> différences de salaires en défaveur des femmes demeurent sur la catégorie des cadres administratifs du secteur privé. </a:t>
            </a:r>
          </a:p>
          <a:p>
            <a:pPr algn="just">
              <a:spcAft>
                <a:spcPts val="600"/>
              </a:spcAft>
            </a:pPr>
            <a:r>
              <a:rPr lang="fr-FR" sz="2400" dirty="0"/>
              <a:t>Les inégalités de salaires en défaveur des femmes portent sur les cadres administratifs et les cadres </a:t>
            </a:r>
            <a:r>
              <a:rPr lang="fr-FR" sz="2400" dirty="0" err="1"/>
              <a:t>enseignant.e.s-chercheur.e.s</a:t>
            </a:r>
            <a:r>
              <a:rPr lang="fr-FR" sz="2400" dirty="0"/>
              <a:t>.</a:t>
            </a:r>
          </a:p>
          <a:p>
            <a:pPr algn="just">
              <a:spcAft>
                <a:spcPts val="600"/>
              </a:spcAft>
            </a:pPr>
            <a:r>
              <a:rPr lang="fr-FR" sz="2400" dirty="0"/>
              <a:t>Ces différences de salaires sont moins marquées au niveau des salaires médians.</a:t>
            </a:r>
          </a:p>
          <a:p>
            <a:pPr algn="just">
              <a:spcAft>
                <a:spcPts val="600"/>
              </a:spcAft>
            </a:pPr>
            <a:r>
              <a:rPr lang="fr-FR" sz="2400" dirty="0"/>
              <a:t>La catégorie des </a:t>
            </a:r>
            <a:r>
              <a:rPr lang="fr-FR" sz="2400" dirty="0" err="1"/>
              <a:t>employé.e.s</a:t>
            </a:r>
            <a:r>
              <a:rPr lang="fr-FR" sz="2400" dirty="0"/>
              <a:t> du secteur privé affiche encore cette année des salaires plus favorables aux femmes qu’aux hommes.</a:t>
            </a:r>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73</a:t>
            </a:fld>
            <a:endParaRPr lang="fr-FR" dirty="0"/>
          </a:p>
        </p:txBody>
      </p:sp>
      <p:sp>
        <p:nvSpPr>
          <p:cNvPr id="8" name="Rectangle : coins arrondis 7">
            <a:extLst>
              <a:ext uri="{FF2B5EF4-FFF2-40B4-BE49-F238E27FC236}">
                <a16:creationId xmlns:a16="http://schemas.microsoft.com/office/drawing/2014/main" id="{2F971925-BBBF-433A-8025-1C4C6EAE767D}"/>
              </a:ext>
            </a:extLst>
          </p:cNvPr>
          <p:cNvSpPr/>
          <p:nvPr/>
        </p:nvSpPr>
        <p:spPr>
          <a:xfrm>
            <a:off x="6964327" y="1262250"/>
            <a:ext cx="3604438" cy="922291"/>
          </a:xfrm>
          <a:prstGeom prst="roundRect">
            <a:avLst/>
          </a:prstGeom>
          <a:solidFill>
            <a:srgbClr val="FFE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Les établissements privés</a:t>
            </a:r>
          </a:p>
        </p:txBody>
      </p:sp>
    </p:spTree>
    <p:extLst>
      <p:ext uri="{BB962C8B-B14F-4D97-AF65-F5344CB8AC3E}">
        <p14:creationId xmlns:p14="http://schemas.microsoft.com/office/powerpoint/2010/main" val="24395545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3600" b="1" cap="small" dirty="0"/>
              <a:t>Synthèse</a:t>
            </a:r>
            <a:endParaRPr lang="fr-FR" sz="3600" b="1" dirty="0">
              <a:solidFill>
                <a:srgbClr val="123BD0"/>
              </a:solidFill>
            </a:endParaRPr>
          </a:p>
        </p:txBody>
      </p:sp>
      <p:sp>
        <p:nvSpPr>
          <p:cNvPr id="6" name="Espace réservé du contenu 5"/>
          <p:cNvSpPr>
            <a:spLocks noGrp="1"/>
          </p:cNvSpPr>
          <p:nvPr>
            <p:ph idx="1"/>
          </p:nvPr>
        </p:nvSpPr>
        <p:spPr>
          <a:xfrm>
            <a:off x="838200" y="2339163"/>
            <a:ext cx="10515600" cy="3837800"/>
          </a:xfrm>
        </p:spPr>
        <p:txBody>
          <a:bodyPr>
            <a:noAutofit/>
          </a:bodyPr>
          <a:lstStyle/>
          <a:p>
            <a:pPr algn="just">
              <a:spcAft>
                <a:spcPts val="600"/>
              </a:spcAft>
            </a:pPr>
            <a:endParaRPr lang="fr-FR" sz="2400" dirty="0"/>
          </a:p>
          <a:p>
            <a:pPr algn="just">
              <a:spcAft>
                <a:spcPts val="600"/>
              </a:spcAft>
            </a:pPr>
            <a:r>
              <a:rPr lang="fr-FR" sz="2400" dirty="0"/>
              <a:t>Les hommes restent très majoritaires dans l’ensemble des instances de direction des établissements.</a:t>
            </a:r>
          </a:p>
          <a:p>
            <a:pPr algn="just">
              <a:spcAft>
                <a:spcPts val="600"/>
              </a:spcAft>
            </a:pPr>
            <a:r>
              <a:rPr lang="fr-FR" sz="2400" dirty="0"/>
              <a:t>Les écoles qui mènent des actions en faveur de l’égalité sont plus nombreuses et s’organisent à travers la définition de stratégies et de plan d’actions.</a:t>
            </a:r>
          </a:p>
          <a:p>
            <a:pPr algn="just">
              <a:spcAft>
                <a:spcPts val="600"/>
              </a:spcAft>
            </a:pPr>
            <a:r>
              <a:rPr lang="fr-FR" sz="2400" dirty="0"/>
              <a:t>Les étudiant-e-s demeurent la principale cible des actions menées en faveur de l’égalité femmes-hommes.</a:t>
            </a:r>
          </a:p>
          <a:p>
            <a:pPr algn="just">
              <a:spcAft>
                <a:spcPts val="600"/>
              </a:spcAft>
            </a:pPr>
            <a:endParaRPr lang="fr-FR" sz="2400" dirty="0"/>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74</a:t>
            </a:fld>
            <a:endParaRPr lang="fr-FR" dirty="0"/>
          </a:p>
        </p:txBody>
      </p:sp>
      <p:sp>
        <p:nvSpPr>
          <p:cNvPr id="8" name="Rectangle : coins arrondis 7">
            <a:extLst>
              <a:ext uri="{FF2B5EF4-FFF2-40B4-BE49-F238E27FC236}">
                <a16:creationId xmlns:a16="http://schemas.microsoft.com/office/drawing/2014/main" id="{2F971925-BBBF-433A-8025-1C4C6EAE767D}"/>
              </a:ext>
            </a:extLst>
          </p:cNvPr>
          <p:cNvSpPr/>
          <p:nvPr/>
        </p:nvSpPr>
        <p:spPr>
          <a:xfrm>
            <a:off x="6624084" y="1100544"/>
            <a:ext cx="4295553" cy="1238619"/>
          </a:xfrm>
          <a:prstGeom prst="roundRect">
            <a:avLst/>
          </a:prstGeom>
          <a:solidFill>
            <a:srgbClr val="006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bg1"/>
                </a:solidFill>
              </a:rPr>
              <a:t>Les stratégies égalité dans les établissements</a:t>
            </a:r>
          </a:p>
        </p:txBody>
      </p:sp>
    </p:spTree>
    <p:extLst>
      <p:ext uri="{BB962C8B-B14F-4D97-AF65-F5344CB8AC3E}">
        <p14:creationId xmlns:p14="http://schemas.microsoft.com/office/powerpoint/2010/main" val="25845083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3600" b="1" cap="small" dirty="0"/>
              <a:t>Synthèse</a:t>
            </a:r>
            <a:endParaRPr lang="fr-FR" sz="3600" b="1" dirty="0">
              <a:solidFill>
                <a:srgbClr val="123BD0"/>
              </a:solidFill>
            </a:endParaRPr>
          </a:p>
        </p:txBody>
      </p:sp>
      <p:sp>
        <p:nvSpPr>
          <p:cNvPr id="6" name="Espace réservé du contenu 5"/>
          <p:cNvSpPr>
            <a:spLocks noGrp="1"/>
          </p:cNvSpPr>
          <p:nvPr>
            <p:ph idx="1"/>
          </p:nvPr>
        </p:nvSpPr>
        <p:spPr>
          <a:xfrm>
            <a:off x="838200" y="2052084"/>
            <a:ext cx="10515600" cy="4124879"/>
          </a:xfrm>
        </p:spPr>
        <p:txBody>
          <a:bodyPr>
            <a:noAutofit/>
          </a:bodyPr>
          <a:lstStyle/>
          <a:p>
            <a:pPr algn="just">
              <a:spcAft>
                <a:spcPts val="600"/>
              </a:spcAft>
            </a:pPr>
            <a:endParaRPr lang="fr-FR" sz="2400" dirty="0"/>
          </a:p>
          <a:p>
            <a:pPr algn="just">
              <a:spcAft>
                <a:spcPts val="600"/>
              </a:spcAft>
            </a:pPr>
            <a:r>
              <a:rPr lang="fr-FR" sz="2400" dirty="0"/>
              <a:t>La représentation des femmes dans les bureaux des associations étudiantes  s’améliore nettement de femmes dans les différentes fonctions des bureaux. Seules les bureaux des associations sportives demeurent très masculins.</a:t>
            </a:r>
          </a:p>
          <a:p>
            <a:pPr algn="just">
              <a:spcAft>
                <a:spcPts val="600"/>
              </a:spcAft>
            </a:pPr>
            <a:r>
              <a:rPr lang="fr-FR" sz="2400" dirty="0"/>
              <a:t>Pourtant près des deux tiers des associations étudiantes mènent des actions en faveur de l’égalité femmes-hommes.</a:t>
            </a:r>
          </a:p>
          <a:p>
            <a:pPr algn="just">
              <a:spcAft>
                <a:spcPts val="600"/>
              </a:spcAft>
            </a:pPr>
            <a:r>
              <a:rPr lang="fr-FR" sz="2400" dirty="0"/>
              <a:t>Les établissements ayant mis en place des actions pour lutter contre le sexisme et le harcèlement sont maintenant très majoritaire et la formation du personnel concerné  progresse encore cette année.</a:t>
            </a:r>
          </a:p>
          <a:p>
            <a:pPr algn="just">
              <a:spcAft>
                <a:spcPts val="600"/>
              </a:spcAft>
            </a:pPr>
            <a:endParaRPr lang="fr-FR" sz="2800" dirty="0"/>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75</a:t>
            </a:fld>
            <a:endParaRPr lang="fr-FR" dirty="0"/>
          </a:p>
        </p:txBody>
      </p:sp>
      <p:sp>
        <p:nvSpPr>
          <p:cNvPr id="7" name="Rectangle : coins arrondis 6">
            <a:extLst>
              <a:ext uri="{FF2B5EF4-FFF2-40B4-BE49-F238E27FC236}">
                <a16:creationId xmlns:a16="http://schemas.microsoft.com/office/drawing/2014/main" id="{DD8B3680-500E-4DD3-A557-9E81B51E16B9}"/>
              </a:ext>
            </a:extLst>
          </p:cNvPr>
          <p:cNvSpPr/>
          <p:nvPr/>
        </p:nvSpPr>
        <p:spPr>
          <a:xfrm>
            <a:off x="6475228" y="1100544"/>
            <a:ext cx="4444409" cy="1238619"/>
          </a:xfrm>
          <a:prstGeom prst="roundRect">
            <a:avLst/>
          </a:prstGeom>
          <a:solidFill>
            <a:srgbClr val="006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bg1"/>
                </a:solidFill>
              </a:rPr>
              <a:t>Les stratégies égalité dans les établissements</a:t>
            </a:r>
          </a:p>
        </p:txBody>
      </p:sp>
    </p:spTree>
    <p:extLst>
      <p:ext uri="{BB962C8B-B14F-4D97-AF65-F5344CB8AC3E}">
        <p14:creationId xmlns:p14="http://schemas.microsoft.com/office/powerpoint/2010/main" val="33367399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cap="small" dirty="0"/>
              <a:t>Glossaire</a:t>
            </a:r>
          </a:p>
        </p:txBody>
      </p:sp>
      <p:sp>
        <p:nvSpPr>
          <p:cNvPr id="3" name="Espace réservé du contenu 2"/>
          <p:cNvSpPr>
            <a:spLocks noGrp="1"/>
          </p:cNvSpPr>
          <p:nvPr>
            <p:ph idx="1"/>
          </p:nvPr>
        </p:nvSpPr>
        <p:spPr>
          <a:xfrm>
            <a:off x="987812" y="1331701"/>
            <a:ext cx="10216376" cy="4900205"/>
          </a:xfrm>
        </p:spPr>
        <p:txBody>
          <a:bodyPr anchor="ctr">
            <a:normAutofit/>
          </a:bodyPr>
          <a:lstStyle/>
          <a:p>
            <a:pPr marL="0" indent="0" algn="just">
              <a:spcAft>
                <a:spcPts val="600"/>
              </a:spcAft>
              <a:buNone/>
            </a:pPr>
            <a:r>
              <a:rPr lang="fr-FR" sz="2400" dirty="0">
                <a:solidFill>
                  <a:srgbClr val="FF091E"/>
                </a:solidFill>
              </a:rPr>
              <a:t>Mixité</a:t>
            </a:r>
            <a:r>
              <a:rPr lang="fr-FR" sz="2400" dirty="0"/>
              <a:t> : la mixité d’un établissement est établie lorsque la part représentée par chaque sexe se situe entre  40 et 60 %.</a:t>
            </a:r>
          </a:p>
          <a:p>
            <a:pPr marL="0" indent="0" algn="just">
              <a:spcAft>
                <a:spcPts val="600"/>
              </a:spcAft>
              <a:buNone/>
            </a:pPr>
            <a:r>
              <a:rPr lang="fr-FR" sz="2400" dirty="0">
                <a:solidFill>
                  <a:srgbClr val="FF091E"/>
                </a:solidFill>
              </a:rPr>
              <a:t>Taux de féminisation </a:t>
            </a:r>
            <a:r>
              <a:rPr lang="fr-FR" sz="2400" dirty="0"/>
              <a:t>: Le taux de féminisation, par exemple des effectifs d’</a:t>
            </a:r>
            <a:r>
              <a:rPr lang="fr-FR" sz="2400" dirty="0" err="1"/>
              <a:t>étudiant.e.s</a:t>
            </a:r>
            <a:r>
              <a:rPr lang="fr-FR" sz="2400" dirty="0"/>
              <a:t> en formation initiale, est la part des effectifs occupés par des femmes.</a:t>
            </a:r>
          </a:p>
          <a:p>
            <a:pPr marL="0" indent="0" algn="just">
              <a:spcAft>
                <a:spcPts val="600"/>
              </a:spcAft>
              <a:buNone/>
            </a:pPr>
            <a:r>
              <a:rPr lang="fr-FR" sz="2400" dirty="0">
                <a:solidFill>
                  <a:srgbClr val="FF091E"/>
                </a:solidFill>
              </a:rPr>
              <a:t>Taux net d’emploi </a:t>
            </a:r>
            <a:r>
              <a:rPr lang="fr-FR" sz="2400" dirty="0"/>
              <a:t>: dans l’enquête d’insertion publiée annuellement par la CGE, le taux net d’emploi est le rapport entre le nombre de diplômés en activité professionnelle + en volontariat sur le nombre de diplômés en activité professionnelle + en volontariat + en recherche d'emploi.</a:t>
            </a:r>
          </a:p>
          <a:p>
            <a:pPr marL="0" indent="0" algn="just">
              <a:spcAft>
                <a:spcPts val="600"/>
              </a:spcAft>
              <a:buNone/>
            </a:pPr>
            <a:endParaRPr lang="fr-FR" dirty="0"/>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76</a:t>
            </a:fld>
            <a:endParaRPr lang="fr-FR" dirty="0"/>
          </a:p>
        </p:txBody>
      </p:sp>
    </p:spTree>
    <p:extLst>
      <p:ext uri="{BB962C8B-B14F-4D97-AF65-F5344CB8AC3E}">
        <p14:creationId xmlns:p14="http://schemas.microsoft.com/office/powerpoint/2010/main" val="39412415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7012"/>
            <a:ext cx="9746411" cy="922291"/>
          </a:xfrm>
        </p:spPr>
        <p:txBody>
          <a:bodyPr>
            <a:noAutofit/>
          </a:bodyPr>
          <a:lstStyle/>
          <a:p>
            <a:r>
              <a:rPr lang="fr-FR" sz="3200" cap="small" dirty="0"/>
              <a:t>Etablissements membres de la CGE ayant participé au baromètre 2019</a:t>
            </a:r>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77</a:t>
            </a:fld>
            <a:endParaRPr lang="fr-FR" dirty="0"/>
          </a:p>
        </p:txBody>
      </p:sp>
      <p:sp>
        <p:nvSpPr>
          <p:cNvPr id="6" name="Espace réservé du contenu 5">
            <a:extLst>
              <a:ext uri="{FF2B5EF4-FFF2-40B4-BE49-F238E27FC236}">
                <a16:creationId xmlns:a16="http://schemas.microsoft.com/office/drawing/2014/main" id="{0CBE64F4-72B5-48E1-A6D7-D51723F5A6B6}"/>
              </a:ext>
            </a:extLst>
          </p:cNvPr>
          <p:cNvSpPr>
            <a:spLocks noGrp="1"/>
          </p:cNvSpPr>
          <p:nvPr>
            <p:ph idx="1"/>
          </p:nvPr>
        </p:nvSpPr>
        <p:spPr/>
        <p:txBody>
          <a:bodyPr>
            <a:normAutofit fontScale="85000" lnSpcReduction="10000"/>
          </a:bodyPr>
          <a:lstStyle/>
          <a:p>
            <a:pPr marL="0" indent="0" algn="just">
              <a:lnSpc>
                <a:spcPct val="107000"/>
              </a:lnSpc>
              <a:spcAft>
                <a:spcPts val="800"/>
              </a:spcAft>
              <a:buNone/>
            </a:pPr>
            <a:r>
              <a:rPr lang="fr-FR" sz="2400" b="1" dirty="0">
                <a:solidFill>
                  <a:srgbClr val="000000"/>
                </a:solidFill>
                <a:effectLst/>
                <a:ea typeface="Times New Roman" panose="02020603050405020304" pitchFamily="18" charset="0"/>
                <a:cs typeface="Calibri" panose="020F0502020204030204" pitchFamily="34" charset="0"/>
              </a:rPr>
              <a:t>Nous tenons à remercier les établissements qui ont participé à la 6</a:t>
            </a:r>
            <a:r>
              <a:rPr lang="fr-FR" sz="2400" b="1" baseline="30000" dirty="0">
                <a:solidFill>
                  <a:srgbClr val="000000"/>
                </a:solidFill>
                <a:effectLst/>
                <a:ea typeface="Times New Roman" panose="02020603050405020304" pitchFamily="18" charset="0"/>
                <a:cs typeface="Calibri" panose="020F0502020204030204" pitchFamily="34" charset="0"/>
              </a:rPr>
              <a:t>ème</a:t>
            </a:r>
            <a:r>
              <a:rPr lang="fr-FR" sz="2400" b="1" dirty="0">
                <a:solidFill>
                  <a:srgbClr val="000000"/>
                </a:solidFill>
                <a:effectLst/>
                <a:ea typeface="Times New Roman" panose="02020603050405020304" pitchFamily="18" charset="0"/>
                <a:cs typeface="Calibri" panose="020F0502020204030204" pitchFamily="34" charset="0"/>
              </a:rPr>
              <a:t> édition du Baromètre Egalité Femmes-Hommes :</a:t>
            </a:r>
          </a:p>
          <a:p>
            <a:pPr marL="0" indent="0" algn="just">
              <a:lnSpc>
                <a:spcPct val="107000"/>
              </a:lnSpc>
              <a:spcAft>
                <a:spcPts val="800"/>
              </a:spcAft>
              <a:buNone/>
            </a:pPr>
            <a:r>
              <a:rPr lang="fr-FR" sz="2000" dirty="0">
                <a:solidFill>
                  <a:srgbClr val="000000"/>
                </a:solidFill>
                <a:effectLst/>
                <a:ea typeface="Times New Roman" panose="02020603050405020304" pitchFamily="18" charset="0"/>
                <a:cs typeface="Calibri" panose="020F0502020204030204" pitchFamily="34" charset="0"/>
              </a:rPr>
              <a:t>AgroParisTech, </a:t>
            </a:r>
            <a:r>
              <a:rPr lang="fr-FR" sz="2000" dirty="0" err="1">
                <a:solidFill>
                  <a:srgbClr val="000000"/>
                </a:solidFill>
                <a:effectLst/>
                <a:ea typeface="Times New Roman" panose="02020603050405020304" pitchFamily="18" charset="0"/>
                <a:cs typeface="Calibri" panose="020F0502020204030204" pitchFamily="34" charset="0"/>
              </a:rPr>
              <a:t>Agrosup</a:t>
            </a:r>
            <a:r>
              <a:rPr lang="fr-FR" sz="2000" dirty="0">
                <a:solidFill>
                  <a:srgbClr val="000000"/>
                </a:solidFill>
                <a:effectLst/>
                <a:ea typeface="Times New Roman" panose="02020603050405020304" pitchFamily="18" charset="0"/>
                <a:cs typeface="Calibri" panose="020F0502020204030204" pitchFamily="34" charset="0"/>
              </a:rPr>
              <a:t> Dijon, Arts et Métiers Sciences et Technologies, Audencia, Bordeaux Sciences </a:t>
            </a:r>
            <a:r>
              <a:rPr lang="fr-FR" sz="2000" dirty="0">
                <a:solidFill>
                  <a:srgbClr val="000000"/>
                </a:solidFill>
                <a:ea typeface="Times New Roman" panose="02020603050405020304" pitchFamily="18" charset="0"/>
                <a:cs typeface="Calibri" panose="020F0502020204030204" pitchFamily="34" charset="0"/>
              </a:rPr>
              <a:t>A</a:t>
            </a:r>
            <a:r>
              <a:rPr lang="fr-FR" sz="2000" dirty="0">
                <a:solidFill>
                  <a:srgbClr val="000000"/>
                </a:solidFill>
                <a:effectLst/>
                <a:ea typeface="Times New Roman" panose="02020603050405020304" pitchFamily="18" charset="0"/>
                <a:cs typeface="Calibri" panose="020F0502020204030204" pitchFamily="34" charset="0"/>
              </a:rPr>
              <a:t>gro, Burgundy </a:t>
            </a:r>
            <a:r>
              <a:rPr lang="fr-FR" sz="2000" dirty="0" err="1">
                <a:solidFill>
                  <a:srgbClr val="000000"/>
                </a:solidFill>
                <a:effectLst/>
                <a:ea typeface="Times New Roman" panose="02020603050405020304" pitchFamily="18" charset="0"/>
                <a:cs typeface="Calibri" panose="020F0502020204030204" pitchFamily="34" charset="0"/>
              </a:rPr>
              <a:t>School</a:t>
            </a:r>
            <a:r>
              <a:rPr lang="fr-FR" sz="2000" dirty="0">
                <a:solidFill>
                  <a:srgbClr val="000000"/>
                </a:solidFill>
                <a:effectLst/>
                <a:ea typeface="Times New Roman" panose="02020603050405020304" pitchFamily="18" charset="0"/>
                <a:cs typeface="Calibri" panose="020F0502020204030204" pitchFamily="34" charset="0"/>
              </a:rPr>
              <a:t> of Business, CELSA Sorbonne Université, Centrale Lille, CentraleSupélec, CPE Lyon, Ecole de Biologie Industrielle, ECAM-EPMI, Ecole Centrale de Lyon, Ecole de Management de Normandie, École européenne de chimie, polymères et matériaux, Ecole navale, Ecole Normale Supérieure de Lyon, ENS de Lyon, Ecoles militaires de santé, EFREI Paris, EHESP, EM </a:t>
            </a:r>
            <a:r>
              <a:rPr lang="fr-FR" sz="2000" dirty="0" err="1">
                <a:solidFill>
                  <a:srgbClr val="000000"/>
                </a:solidFill>
                <a:effectLst/>
                <a:ea typeface="Times New Roman" panose="02020603050405020304" pitchFamily="18" charset="0"/>
                <a:cs typeface="Calibri" panose="020F0502020204030204" pitchFamily="34" charset="0"/>
              </a:rPr>
              <a:t>strasbourg</a:t>
            </a:r>
            <a:r>
              <a:rPr lang="fr-FR" sz="2000" dirty="0">
                <a:solidFill>
                  <a:srgbClr val="000000"/>
                </a:solidFill>
                <a:effectLst/>
                <a:ea typeface="Times New Roman" panose="02020603050405020304" pitchFamily="18" charset="0"/>
                <a:cs typeface="Calibri" panose="020F0502020204030204" pitchFamily="34" charset="0"/>
              </a:rPr>
              <a:t>, emlyon business </a:t>
            </a:r>
            <a:r>
              <a:rPr lang="fr-FR" sz="2000" dirty="0" err="1">
                <a:solidFill>
                  <a:srgbClr val="000000"/>
                </a:solidFill>
                <a:effectLst/>
                <a:ea typeface="Times New Roman" panose="02020603050405020304" pitchFamily="18" charset="0"/>
                <a:cs typeface="Calibri" panose="020F0502020204030204" pitchFamily="34" charset="0"/>
              </a:rPr>
              <a:t>school</a:t>
            </a:r>
            <a:r>
              <a:rPr lang="fr-FR" sz="2000" dirty="0">
                <a:solidFill>
                  <a:srgbClr val="000000"/>
                </a:solidFill>
                <a:effectLst/>
                <a:ea typeface="Times New Roman" panose="02020603050405020304" pitchFamily="18" charset="0"/>
                <a:cs typeface="Calibri" panose="020F0502020204030204" pitchFamily="34" charset="0"/>
              </a:rPr>
              <a:t>, Ecole Nationale de l'Aviation Civile, ENGEES, Ecole Nationale d'Ingénieurs de Saint Etienne, </a:t>
            </a:r>
            <a:r>
              <a:rPr lang="fr-FR" sz="2000" dirty="0" err="1">
                <a:solidFill>
                  <a:srgbClr val="000000"/>
                </a:solidFill>
                <a:effectLst/>
                <a:ea typeface="Times New Roman" panose="02020603050405020304" pitchFamily="18" charset="0"/>
                <a:cs typeface="Calibri" panose="020F0502020204030204" pitchFamily="34" charset="0"/>
              </a:rPr>
              <a:t>ens</a:t>
            </a:r>
            <a:r>
              <a:rPr lang="fr-FR" sz="2000" dirty="0">
                <a:solidFill>
                  <a:srgbClr val="000000"/>
                </a:solidFill>
                <a:effectLst/>
                <a:ea typeface="Times New Roman" panose="02020603050405020304" pitchFamily="18" charset="0"/>
                <a:cs typeface="Calibri" panose="020F0502020204030204" pitchFamily="34" charset="0"/>
              </a:rPr>
              <a:t> architecture </a:t>
            </a:r>
            <a:r>
              <a:rPr lang="fr-FR" sz="2000" dirty="0" err="1">
                <a:solidFill>
                  <a:srgbClr val="000000"/>
                </a:solidFill>
                <a:effectLst/>
                <a:ea typeface="Times New Roman" panose="02020603050405020304" pitchFamily="18" charset="0"/>
                <a:cs typeface="Calibri" panose="020F0502020204030204" pitchFamily="34" charset="0"/>
              </a:rPr>
              <a:t>nancy</a:t>
            </a:r>
            <a:r>
              <a:rPr lang="fr-FR" sz="2000" dirty="0">
                <a:solidFill>
                  <a:srgbClr val="000000"/>
                </a:solidFill>
                <a:effectLst/>
                <a:ea typeface="Times New Roman" panose="02020603050405020304" pitchFamily="18" charset="0"/>
                <a:cs typeface="Calibri" panose="020F0502020204030204" pitchFamily="34" charset="0"/>
              </a:rPr>
              <a:t>, </a:t>
            </a:r>
            <a:r>
              <a:rPr lang="fr-FR" sz="2000" dirty="0" err="1">
                <a:solidFill>
                  <a:srgbClr val="000000"/>
                </a:solidFill>
                <a:effectLst/>
                <a:ea typeface="Times New Roman" panose="02020603050405020304" pitchFamily="18" charset="0"/>
                <a:cs typeface="Calibri" panose="020F0502020204030204" pitchFamily="34" charset="0"/>
              </a:rPr>
              <a:t>EnsAD</a:t>
            </a:r>
            <a:r>
              <a:rPr lang="fr-FR" sz="2000" dirty="0">
                <a:solidFill>
                  <a:srgbClr val="000000"/>
                </a:solidFill>
                <a:effectLst/>
                <a:ea typeface="Times New Roman" panose="02020603050405020304" pitchFamily="18" charset="0"/>
                <a:cs typeface="Calibri" panose="020F0502020204030204" pitchFamily="34" charset="0"/>
              </a:rPr>
              <a:t>, ENSAI, ENSAIT, ENSASE, ENSCM, ENSCR, ENSG, ENSGSI, ENSIIE, ENSSAT, ENSTA Bretagne, ENSTIB, EPF, ESC Clermont Business </a:t>
            </a:r>
            <a:r>
              <a:rPr lang="fr-FR" sz="2000" dirty="0" err="1">
                <a:solidFill>
                  <a:srgbClr val="000000"/>
                </a:solidFill>
                <a:effectLst/>
                <a:ea typeface="Times New Roman" panose="02020603050405020304" pitchFamily="18" charset="0"/>
                <a:cs typeface="Calibri" panose="020F0502020204030204" pitchFamily="34" charset="0"/>
              </a:rPr>
              <a:t>School</a:t>
            </a:r>
            <a:r>
              <a:rPr lang="fr-FR" sz="2000" dirty="0">
                <a:solidFill>
                  <a:srgbClr val="000000"/>
                </a:solidFill>
                <a:effectLst/>
                <a:ea typeface="Times New Roman" panose="02020603050405020304" pitchFamily="18" charset="0"/>
                <a:cs typeface="Calibri" panose="020F0502020204030204" pitchFamily="34" charset="0"/>
              </a:rPr>
              <a:t>, ESCE, ESDES, ESIGELEC, ESSEC </a:t>
            </a:r>
            <a:r>
              <a:rPr lang="fr-FR" sz="2000" dirty="0">
                <a:solidFill>
                  <a:srgbClr val="000000"/>
                </a:solidFill>
                <a:ea typeface="Times New Roman" panose="02020603050405020304" pitchFamily="18" charset="0"/>
                <a:cs typeface="Calibri" panose="020F0502020204030204" pitchFamily="34" charset="0"/>
              </a:rPr>
              <a:t>Business </a:t>
            </a:r>
            <a:r>
              <a:rPr lang="fr-FR" sz="2000" dirty="0" err="1">
                <a:solidFill>
                  <a:srgbClr val="000000"/>
                </a:solidFill>
                <a:ea typeface="Times New Roman" panose="02020603050405020304" pitchFamily="18" charset="0"/>
                <a:cs typeface="Calibri" panose="020F0502020204030204" pitchFamily="34" charset="0"/>
              </a:rPr>
              <a:t>School</a:t>
            </a:r>
            <a:r>
              <a:rPr lang="fr-FR" sz="2000" dirty="0">
                <a:solidFill>
                  <a:srgbClr val="000000"/>
                </a:solidFill>
                <a:effectLst/>
                <a:ea typeface="Times New Roman" panose="02020603050405020304" pitchFamily="18" charset="0"/>
                <a:cs typeface="Calibri" panose="020F0502020204030204" pitchFamily="34" charset="0"/>
              </a:rPr>
              <a:t>, ESTACA, ESTIA, ESTP Paris, </a:t>
            </a:r>
            <a:r>
              <a:rPr lang="fr-FR" sz="2000" dirty="0" err="1">
                <a:solidFill>
                  <a:srgbClr val="000000"/>
                </a:solidFill>
                <a:effectLst/>
                <a:ea typeface="Times New Roman" panose="02020603050405020304" pitchFamily="18" charset="0"/>
                <a:cs typeface="Calibri" panose="020F0502020204030204" pitchFamily="34" charset="0"/>
              </a:rPr>
              <a:t>Excelia</a:t>
            </a:r>
            <a:r>
              <a:rPr lang="fr-FR" sz="2000" dirty="0">
                <a:solidFill>
                  <a:srgbClr val="000000"/>
                </a:solidFill>
                <a:effectLst/>
                <a:ea typeface="Times New Roman" panose="02020603050405020304" pitchFamily="18" charset="0"/>
                <a:cs typeface="Calibri" panose="020F0502020204030204" pitchFamily="34" charset="0"/>
              </a:rPr>
              <a:t>, Grenoble Ecole de Management, Grenoble INP, HEC Paris, ICN Business </a:t>
            </a:r>
            <a:r>
              <a:rPr lang="fr-FR" sz="2000" dirty="0" err="1">
                <a:solidFill>
                  <a:srgbClr val="000000"/>
                </a:solidFill>
                <a:effectLst/>
                <a:ea typeface="Times New Roman" panose="02020603050405020304" pitchFamily="18" charset="0"/>
                <a:cs typeface="Calibri" panose="020F0502020204030204" pitchFamily="34" charset="0"/>
              </a:rPr>
              <a:t>School</a:t>
            </a:r>
            <a:r>
              <a:rPr lang="fr-FR" sz="2000" dirty="0">
                <a:solidFill>
                  <a:srgbClr val="000000"/>
                </a:solidFill>
                <a:effectLst/>
                <a:ea typeface="Times New Roman" panose="02020603050405020304" pitchFamily="18" charset="0"/>
                <a:cs typeface="Calibri" panose="020F0502020204030204" pitchFamily="34" charset="0"/>
              </a:rPr>
              <a:t>, IMT Lille Douai, IMT Mines Albi, INSA Hauts-de-France, INSA Lyon, Institut Agro -Montpellier </a:t>
            </a:r>
            <a:r>
              <a:rPr lang="fr-FR" sz="2000" dirty="0" err="1">
                <a:solidFill>
                  <a:srgbClr val="000000"/>
                </a:solidFill>
                <a:effectLst/>
                <a:ea typeface="Times New Roman" panose="02020603050405020304" pitchFamily="18" charset="0"/>
                <a:cs typeface="Calibri" panose="020F0502020204030204" pitchFamily="34" charset="0"/>
              </a:rPr>
              <a:t>SupAgro</a:t>
            </a:r>
            <a:r>
              <a:rPr lang="fr-FR" sz="2000" dirty="0">
                <a:solidFill>
                  <a:srgbClr val="000000"/>
                </a:solidFill>
                <a:effectLst/>
                <a:ea typeface="Times New Roman" panose="02020603050405020304" pitchFamily="18" charset="0"/>
                <a:cs typeface="Calibri" panose="020F0502020204030204" pitchFamily="34" charset="0"/>
              </a:rPr>
              <a:t>, Institut Mines-Télécom Business </a:t>
            </a:r>
            <a:r>
              <a:rPr lang="fr-FR" sz="2000" dirty="0" err="1">
                <a:solidFill>
                  <a:srgbClr val="000000"/>
                </a:solidFill>
                <a:effectLst/>
                <a:ea typeface="Times New Roman" panose="02020603050405020304" pitchFamily="18" charset="0"/>
                <a:cs typeface="Calibri" panose="020F0502020204030204" pitchFamily="34" charset="0"/>
              </a:rPr>
              <a:t>School</a:t>
            </a:r>
            <a:r>
              <a:rPr lang="fr-FR" sz="2000" dirty="0">
                <a:solidFill>
                  <a:srgbClr val="000000"/>
                </a:solidFill>
                <a:effectLst/>
                <a:ea typeface="Times New Roman" panose="02020603050405020304" pitchFamily="18" charset="0"/>
                <a:cs typeface="Calibri" panose="020F0502020204030204" pitchFamily="34" charset="0"/>
              </a:rPr>
              <a:t>, </a:t>
            </a:r>
            <a:r>
              <a:rPr lang="fr-FR" sz="2000" dirty="0" err="1">
                <a:solidFill>
                  <a:srgbClr val="000000"/>
                </a:solidFill>
                <a:effectLst/>
                <a:ea typeface="Times New Roman" panose="02020603050405020304" pitchFamily="18" charset="0"/>
                <a:cs typeface="Calibri" panose="020F0502020204030204" pitchFamily="34" charset="0"/>
              </a:rPr>
              <a:t>Isae-Ensma</a:t>
            </a:r>
            <a:r>
              <a:rPr lang="fr-FR" sz="2000" dirty="0">
                <a:solidFill>
                  <a:srgbClr val="000000"/>
                </a:solidFill>
                <a:effectLst/>
                <a:ea typeface="Times New Roman" panose="02020603050405020304" pitchFamily="18" charset="0"/>
                <a:cs typeface="Calibri" panose="020F0502020204030204" pitchFamily="34" charset="0"/>
              </a:rPr>
              <a:t>, ISC Paris, ISEP, ISMANS CESI, KEDGE Business </a:t>
            </a:r>
            <a:r>
              <a:rPr lang="fr-FR" sz="2000" dirty="0" err="1">
                <a:solidFill>
                  <a:srgbClr val="000000"/>
                </a:solidFill>
                <a:effectLst/>
                <a:ea typeface="Times New Roman" panose="02020603050405020304" pitchFamily="18" charset="0"/>
                <a:cs typeface="Calibri" panose="020F0502020204030204" pitchFamily="34" charset="0"/>
              </a:rPr>
              <a:t>School</a:t>
            </a:r>
            <a:r>
              <a:rPr lang="fr-FR" sz="2000" dirty="0">
                <a:solidFill>
                  <a:srgbClr val="000000"/>
                </a:solidFill>
                <a:effectLst/>
                <a:ea typeface="Times New Roman" panose="02020603050405020304" pitchFamily="18" charset="0"/>
                <a:cs typeface="Calibri" panose="020F0502020204030204" pitchFamily="34" charset="0"/>
              </a:rPr>
              <a:t>, Mines Saint-Etienne, Montpellier Business </a:t>
            </a:r>
            <a:r>
              <a:rPr lang="fr-FR" sz="2000" dirty="0" err="1">
                <a:solidFill>
                  <a:srgbClr val="000000"/>
                </a:solidFill>
                <a:effectLst/>
                <a:ea typeface="Times New Roman" panose="02020603050405020304" pitchFamily="18" charset="0"/>
                <a:cs typeface="Calibri" panose="020F0502020204030204" pitchFamily="34" charset="0"/>
              </a:rPr>
              <a:t>School</a:t>
            </a:r>
            <a:r>
              <a:rPr lang="fr-FR" sz="2000" dirty="0">
                <a:solidFill>
                  <a:srgbClr val="000000"/>
                </a:solidFill>
                <a:effectLst/>
                <a:ea typeface="Times New Roman" panose="02020603050405020304" pitchFamily="18" charset="0"/>
                <a:cs typeface="Calibri" panose="020F0502020204030204" pitchFamily="34" charset="0"/>
              </a:rPr>
              <a:t>, NEOMA BS, Paris </a:t>
            </a:r>
            <a:r>
              <a:rPr lang="fr-FR" sz="2000" dirty="0" err="1">
                <a:solidFill>
                  <a:srgbClr val="000000"/>
                </a:solidFill>
                <a:effectLst/>
                <a:ea typeface="Times New Roman" panose="02020603050405020304" pitchFamily="18" charset="0"/>
                <a:cs typeface="Calibri" panose="020F0502020204030204" pitchFamily="34" charset="0"/>
              </a:rPr>
              <a:t>School</a:t>
            </a:r>
            <a:r>
              <a:rPr lang="fr-FR" sz="2000" dirty="0">
                <a:solidFill>
                  <a:srgbClr val="000000"/>
                </a:solidFill>
                <a:effectLst/>
                <a:ea typeface="Times New Roman" panose="02020603050405020304" pitchFamily="18" charset="0"/>
                <a:cs typeface="Calibri" panose="020F0502020204030204" pitchFamily="34" charset="0"/>
              </a:rPr>
              <a:t> of Business, Polytech Angers, Sciences Po Bordeaux, Sciences Po Lille, SIGMA Clermont, SKEMA Business </a:t>
            </a:r>
            <a:r>
              <a:rPr lang="fr-FR" sz="2000" dirty="0" err="1">
                <a:solidFill>
                  <a:srgbClr val="000000"/>
                </a:solidFill>
                <a:effectLst/>
                <a:ea typeface="Times New Roman" panose="02020603050405020304" pitchFamily="18" charset="0"/>
                <a:cs typeface="Calibri" panose="020F0502020204030204" pitchFamily="34" charset="0"/>
              </a:rPr>
              <a:t>School</a:t>
            </a:r>
            <a:r>
              <a:rPr lang="fr-FR" sz="2000" dirty="0">
                <a:solidFill>
                  <a:srgbClr val="000000"/>
                </a:solidFill>
                <a:effectLst/>
                <a:ea typeface="Times New Roman" panose="02020603050405020304" pitchFamily="18" charset="0"/>
                <a:cs typeface="Calibri" panose="020F0502020204030204" pitchFamily="34" charset="0"/>
              </a:rPr>
              <a:t>, Telecom Paris, Télécom Physique Strasbourg, Télécom </a:t>
            </a:r>
            <a:r>
              <a:rPr lang="fr-FR" sz="2000" dirty="0" err="1">
                <a:solidFill>
                  <a:srgbClr val="000000"/>
                </a:solidFill>
                <a:effectLst/>
                <a:ea typeface="Times New Roman" panose="02020603050405020304" pitchFamily="18" charset="0"/>
                <a:cs typeface="Calibri" panose="020F0502020204030204" pitchFamily="34" charset="0"/>
              </a:rPr>
              <a:t>SudParis</a:t>
            </a:r>
            <a:r>
              <a:rPr lang="fr-FR" sz="2000" dirty="0">
                <a:solidFill>
                  <a:srgbClr val="000000"/>
                </a:solidFill>
                <a:effectLst/>
                <a:ea typeface="Times New Roman" panose="02020603050405020304" pitchFamily="18" charset="0"/>
                <a:cs typeface="Calibri" panose="020F0502020204030204" pitchFamily="34" charset="0"/>
              </a:rPr>
              <a:t>, Toulouse Business </a:t>
            </a:r>
            <a:r>
              <a:rPr lang="fr-FR" sz="2000" dirty="0" err="1">
                <a:solidFill>
                  <a:srgbClr val="000000"/>
                </a:solidFill>
                <a:effectLst/>
                <a:ea typeface="Times New Roman" panose="02020603050405020304" pitchFamily="18" charset="0"/>
                <a:cs typeface="Calibri" panose="020F0502020204030204" pitchFamily="34" charset="0"/>
              </a:rPr>
              <a:t>School</a:t>
            </a:r>
            <a:r>
              <a:rPr lang="fr-FR" sz="2000" dirty="0">
                <a:solidFill>
                  <a:srgbClr val="000000"/>
                </a:solidFill>
                <a:effectLst/>
                <a:ea typeface="Times New Roman" panose="02020603050405020304" pitchFamily="18" charset="0"/>
                <a:cs typeface="Calibri" panose="020F0502020204030204" pitchFamily="34" charset="0"/>
              </a:rPr>
              <a:t>, UTBM</a:t>
            </a:r>
            <a:endParaRPr lang="fr-FR" sz="2000" dirty="0">
              <a:effectLst/>
              <a:ea typeface="Calibri" panose="020F0502020204030204" pitchFamily="34" charset="0"/>
              <a:cs typeface="Times New Roman" panose="02020603050405020304" pitchFamily="18" charset="0"/>
            </a:endParaRPr>
          </a:p>
          <a:p>
            <a:pPr algn="just"/>
            <a:endParaRPr lang="fr-FR" dirty="0"/>
          </a:p>
        </p:txBody>
      </p:sp>
    </p:spTree>
    <p:extLst>
      <p:ext uri="{BB962C8B-B14F-4D97-AF65-F5344CB8AC3E}">
        <p14:creationId xmlns:p14="http://schemas.microsoft.com/office/powerpoint/2010/main" val="24451460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23A7D2-9D32-480C-9C4A-BDBA932503C2}"/>
              </a:ext>
            </a:extLst>
          </p:cNvPr>
          <p:cNvSpPr>
            <a:spLocks noGrp="1"/>
          </p:cNvSpPr>
          <p:nvPr>
            <p:ph type="ctrTitle"/>
          </p:nvPr>
        </p:nvSpPr>
        <p:spPr/>
        <p:txBody>
          <a:bodyPr/>
          <a:lstStyle/>
          <a:p>
            <a:r>
              <a:rPr lang="fr-FR" sz="4000" dirty="0"/>
              <a:t>Contacts :</a:t>
            </a:r>
            <a:br>
              <a:rPr lang="fr-FR" dirty="0"/>
            </a:br>
            <a:endParaRPr lang="fr-FR" dirty="0"/>
          </a:p>
        </p:txBody>
      </p:sp>
      <p:sp>
        <p:nvSpPr>
          <p:cNvPr id="3" name="Sous-titre 2">
            <a:extLst>
              <a:ext uri="{FF2B5EF4-FFF2-40B4-BE49-F238E27FC236}">
                <a16:creationId xmlns:a16="http://schemas.microsoft.com/office/drawing/2014/main" id="{3EEB51E1-6E54-4560-AD23-2BFC1525548D}"/>
              </a:ext>
            </a:extLst>
          </p:cNvPr>
          <p:cNvSpPr>
            <a:spLocks noGrp="1"/>
          </p:cNvSpPr>
          <p:nvPr>
            <p:ph type="subTitle" idx="1"/>
          </p:nvPr>
        </p:nvSpPr>
        <p:spPr>
          <a:xfrm>
            <a:off x="8153398" y="3072809"/>
            <a:ext cx="3795793" cy="3785191"/>
          </a:xfrm>
        </p:spPr>
        <p:txBody>
          <a:bodyPr>
            <a:normAutofit lnSpcReduction="10000"/>
          </a:bodyPr>
          <a:lstStyle/>
          <a:p>
            <a:r>
              <a:rPr lang="fr-FR" sz="2000" b="1" dirty="0"/>
              <a:t>Françoise </a:t>
            </a:r>
            <a:r>
              <a:rPr lang="fr-FR" sz="2000" b="1" dirty="0" err="1"/>
              <a:t>Grot</a:t>
            </a:r>
            <a:endParaRPr lang="fr-FR" sz="2000" b="1" dirty="0"/>
          </a:p>
          <a:p>
            <a:r>
              <a:rPr lang="fr-FR" sz="1900" dirty="0"/>
              <a:t>Chargée de mission</a:t>
            </a:r>
          </a:p>
          <a:p>
            <a:r>
              <a:rPr lang="fr-FR" sz="1900" dirty="0"/>
              <a:t>CGE</a:t>
            </a:r>
          </a:p>
          <a:p>
            <a:r>
              <a:rPr lang="fr-FR" sz="1900" dirty="0">
                <a:hlinkClick r:id="rId3"/>
              </a:rPr>
              <a:t>Françoise.grot@cge.asso.fr</a:t>
            </a:r>
            <a:endParaRPr lang="fr-FR" sz="1900" dirty="0"/>
          </a:p>
          <a:p>
            <a:endParaRPr lang="fr-FR" sz="2000" b="1">
              <a:solidFill>
                <a:schemeClr val="tx1"/>
              </a:solidFill>
            </a:endParaRPr>
          </a:p>
          <a:p>
            <a:r>
              <a:rPr lang="fr-FR" sz="2000" b="1">
                <a:solidFill>
                  <a:schemeClr val="tx1"/>
                </a:solidFill>
              </a:rPr>
              <a:t>Pascale </a:t>
            </a:r>
            <a:r>
              <a:rPr lang="fr-FR" sz="2000" b="1" dirty="0">
                <a:solidFill>
                  <a:schemeClr val="tx1"/>
                </a:solidFill>
              </a:rPr>
              <a:t>Borel</a:t>
            </a:r>
          </a:p>
          <a:p>
            <a:pPr>
              <a:spcBef>
                <a:spcPts val="600"/>
              </a:spcBef>
            </a:pPr>
            <a:r>
              <a:rPr lang="fr-FR" sz="1900" dirty="0" err="1"/>
              <a:t>Enseignante-chercheure</a:t>
            </a:r>
            <a:r>
              <a:rPr lang="fr-FR" sz="1900" dirty="0"/>
              <a:t> ESC Clermont BS – CleRMa</a:t>
            </a:r>
          </a:p>
          <a:p>
            <a:pPr>
              <a:spcBef>
                <a:spcPts val="600"/>
              </a:spcBef>
            </a:pPr>
            <a:r>
              <a:rPr lang="fr-FR" sz="1900" dirty="0"/>
              <a:t>Co-animatrice du Groupe de Travail Egalité Femmes-Hommes – CGE</a:t>
            </a:r>
          </a:p>
          <a:p>
            <a:pPr>
              <a:spcBef>
                <a:spcPts val="600"/>
              </a:spcBef>
            </a:pPr>
            <a:r>
              <a:rPr lang="fr-FR" sz="1900" dirty="0">
                <a:hlinkClick r:id="rId4"/>
              </a:rPr>
              <a:t>pascale.borel@esc-clermont.fr</a:t>
            </a:r>
            <a:endParaRPr lang="fr-FR" sz="1900" dirty="0"/>
          </a:p>
          <a:p>
            <a:endParaRPr lang="fr-FR" sz="2000" dirty="0"/>
          </a:p>
          <a:p>
            <a:endParaRPr lang="fr-FR" sz="2000" dirty="0"/>
          </a:p>
        </p:txBody>
      </p:sp>
    </p:spTree>
    <p:extLst>
      <p:ext uri="{BB962C8B-B14F-4D97-AF65-F5344CB8AC3E}">
        <p14:creationId xmlns:p14="http://schemas.microsoft.com/office/powerpoint/2010/main" val="3562573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cap="small" dirty="0"/>
              <a:t>La méthodologie</a:t>
            </a:r>
          </a:p>
        </p:txBody>
      </p:sp>
      <p:sp>
        <p:nvSpPr>
          <p:cNvPr id="5" name="Sous-titre 4"/>
          <p:cNvSpPr>
            <a:spLocks noGrp="1"/>
          </p:cNvSpPr>
          <p:nvPr>
            <p:ph idx="1"/>
          </p:nvPr>
        </p:nvSpPr>
        <p:spPr/>
        <p:txBody>
          <a:bodyPr anchor="ctr">
            <a:noAutofit/>
          </a:bodyPr>
          <a:lstStyle/>
          <a:p>
            <a:pPr algn="just">
              <a:spcBef>
                <a:spcPts val="1200"/>
              </a:spcBef>
              <a:spcAft>
                <a:spcPts val="1200"/>
              </a:spcAft>
              <a:buFont typeface="Wingdings" panose="05000000000000000000" pitchFamily="2" charset="2"/>
              <a:buChar char="§"/>
            </a:pPr>
            <a:r>
              <a:rPr lang="fr-FR" sz="2800" dirty="0"/>
              <a:t>6</a:t>
            </a:r>
            <a:r>
              <a:rPr lang="fr-FR" sz="2800" baseline="30000" dirty="0"/>
              <a:t>ème</a:t>
            </a:r>
            <a:r>
              <a:rPr lang="fr-FR" sz="2800" dirty="0"/>
              <a:t> édition du baromètre Egalité Femmes-Hommes réalisée auprès des établissements membres de la CGE</a:t>
            </a:r>
          </a:p>
          <a:p>
            <a:pPr algn="just">
              <a:spcBef>
                <a:spcPts val="1200"/>
              </a:spcBef>
              <a:spcAft>
                <a:spcPts val="1200"/>
              </a:spcAft>
              <a:buFont typeface="Wingdings" panose="05000000000000000000" pitchFamily="2" charset="2"/>
              <a:buChar char="§"/>
            </a:pPr>
            <a:r>
              <a:rPr lang="fr-FR" sz="2800" dirty="0"/>
              <a:t>Enquête par questionnaires adressés par mail aux </a:t>
            </a:r>
            <a:r>
              <a:rPr lang="fr-FR" sz="2800" dirty="0" err="1"/>
              <a:t>référent.e.s</a:t>
            </a:r>
            <a:r>
              <a:rPr lang="fr-FR" sz="2800" dirty="0"/>
              <a:t> Egalité, aux Directions de la communication et aux Directions des Ecoles membres</a:t>
            </a:r>
          </a:p>
          <a:p>
            <a:pPr algn="just">
              <a:spcBef>
                <a:spcPts val="1200"/>
              </a:spcBef>
              <a:spcAft>
                <a:spcPts val="1200"/>
              </a:spcAft>
              <a:buFont typeface="Wingdings" panose="05000000000000000000" pitchFamily="2" charset="2"/>
              <a:buChar char="§"/>
            </a:pPr>
            <a:r>
              <a:rPr lang="fr-FR" sz="2800" dirty="0"/>
              <a:t>Période d’enquête : juillet à novembre 2020 </a:t>
            </a:r>
          </a:p>
          <a:p>
            <a:pPr algn="just">
              <a:spcBef>
                <a:spcPts val="1200"/>
              </a:spcBef>
              <a:spcAft>
                <a:spcPts val="1200"/>
              </a:spcAft>
              <a:buFont typeface="Wingdings" panose="05000000000000000000" pitchFamily="2" charset="2"/>
              <a:buChar char="§"/>
            </a:pPr>
            <a:r>
              <a:rPr lang="fr-FR" sz="2800" dirty="0"/>
              <a:t>Enquête réalisée via le logiciel Sphinx Online</a:t>
            </a:r>
          </a:p>
        </p:txBody>
      </p:sp>
      <p:sp>
        <p:nvSpPr>
          <p:cNvPr id="3" name="Espace réservé du numéro de diapositive 2"/>
          <p:cNvSpPr>
            <a:spLocks noGrp="1"/>
          </p:cNvSpPr>
          <p:nvPr>
            <p:ph type="sldNum" sz="quarter" idx="12"/>
          </p:nvPr>
        </p:nvSpPr>
        <p:spPr/>
        <p:txBody>
          <a:bodyPr/>
          <a:lstStyle/>
          <a:p>
            <a:fld id="{5EAE936F-60B9-4C48-BAF5-E7112AB12A72}" type="slidenum">
              <a:rPr lang="fr-FR" smtClean="0"/>
              <a:t>8</a:t>
            </a:fld>
            <a:endParaRPr lang="fr-FR" dirty="0"/>
          </a:p>
        </p:txBody>
      </p:sp>
    </p:spTree>
    <p:extLst>
      <p:ext uri="{BB962C8B-B14F-4D97-AF65-F5344CB8AC3E}">
        <p14:creationId xmlns:p14="http://schemas.microsoft.com/office/powerpoint/2010/main" val="3466791881"/>
      </p:ext>
    </p:extLst>
  </p:cSld>
  <p:clrMapOvr>
    <a:masterClrMapping/>
  </p:clrMapOvr>
  <mc:AlternateContent xmlns:mc="http://schemas.openxmlformats.org/markup-compatibility/2006" xmlns:p14="http://schemas.microsoft.com/office/powerpoint/2010/main">
    <mc:Choice Requires="p14">
      <p:transition spd="slow" p14:dur="2000" advTm="8232"/>
    </mc:Choice>
    <mc:Fallback xmlns="">
      <p:transition spd="slow" advTm="82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cap="small" dirty="0"/>
              <a:t>La méthodologie</a:t>
            </a:r>
          </a:p>
        </p:txBody>
      </p:sp>
      <p:sp>
        <p:nvSpPr>
          <p:cNvPr id="4" name="Espace réservé du contenu 3"/>
          <p:cNvSpPr>
            <a:spLocks noGrp="1"/>
          </p:cNvSpPr>
          <p:nvPr>
            <p:ph idx="1"/>
          </p:nvPr>
        </p:nvSpPr>
        <p:spPr/>
        <p:txBody>
          <a:bodyPr>
            <a:normAutofit/>
          </a:bodyPr>
          <a:lstStyle/>
          <a:p>
            <a:pPr marL="0" indent="0">
              <a:buNone/>
            </a:pPr>
            <a:r>
              <a:rPr lang="fr-FR" sz="2400" dirty="0">
                <a:solidFill>
                  <a:schemeClr val="tx2"/>
                </a:solidFill>
              </a:rPr>
              <a:t>	</a:t>
            </a:r>
            <a:endParaRPr lang="fr-FR" sz="3600" dirty="0">
              <a:solidFill>
                <a:schemeClr val="tx2"/>
              </a:solidFill>
            </a:endParaRPr>
          </a:p>
        </p:txBody>
      </p:sp>
      <p:sp>
        <p:nvSpPr>
          <p:cNvPr id="3" name="Espace réservé du numéro de diapositive 2"/>
          <p:cNvSpPr>
            <a:spLocks noGrp="1"/>
          </p:cNvSpPr>
          <p:nvPr>
            <p:ph type="sldNum" sz="quarter" idx="12"/>
          </p:nvPr>
        </p:nvSpPr>
        <p:spPr/>
        <p:txBody>
          <a:bodyPr/>
          <a:lstStyle/>
          <a:p>
            <a:fld id="{5EAE936F-60B9-4C48-BAF5-E7112AB12A72}" type="slidenum">
              <a:rPr lang="fr-FR" smtClean="0"/>
              <a:t>9</a:t>
            </a:fld>
            <a:endParaRPr lang="fr-FR" dirty="0"/>
          </a:p>
        </p:txBody>
      </p:sp>
      <p:sp>
        <p:nvSpPr>
          <p:cNvPr id="8" name="ZoneTexte 7"/>
          <p:cNvSpPr txBox="1"/>
          <p:nvPr/>
        </p:nvSpPr>
        <p:spPr>
          <a:xfrm>
            <a:off x="1328854" y="5703232"/>
            <a:ext cx="9534292" cy="830997"/>
          </a:xfrm>
          <a:prstGeom prst="rect">
            <a:avLst/>
          </a:prstGeom>
          <a:noFill/>
        </p:spPr>
        <p:txBody>
          <a:bodyPr wrap="square" rtlCol="0">
            <a:spAutoFit/>
          </a:bodyPr>
          <a:lstStyle/>
          <a:p>
            <a:pPr algn="ctr"/>
            <a:r>
              <a:rPr lang="fr-FR" sz="2400" dirty="0"/>
              <a:t>Pour la 6</a:t>
            </a:r>
            <a:r>
              <a:rPr lang="fr-FR" sz="2400" baseline="30000" dirty="0"/>
              <a:t>ème</a:t>
            </a:r>
            <a:r>
              <a:rPr lang="fr-FR" sz="2400" dirty="0"/>
              <a:t> édition, le taux de participation est stable.</a:t>
            </a:r>
          </a:p>
          <a:p>
            <a:pPr algn="ctr"/>
            <a:endParaRPr lang="fr-FR" sz="2400" dirty="0"/>
          </a:p>
        </p:txBody>
      </p:sp>
      <p:graphicFrame>
        <p:nvGraphicFramePr>
          <p:cNvPr id="7" name="Tableau 6">
            <a:extLst>
              <a:ext uri="{FF2B5EF4-FFF2-40B4-BE49-F238E27FC236}">
                <a16:creationId xmlns:a16="http://schemas.microsoft.com/office/drawing/2014/main" id="{3EB7D985-5710-4C92-816A-9A840E17BF22}"/>
              </a:ext>
            </a:extLst>
          </p:cNvPr>
          <p:cNvGraphicFramePr>
            <a:graphicFrameLocks noGrp="1"/>
          </p:cNvGraphicFramePr>
          <p:nvPr>
            <p:extLst>
              <p:ext uri="{D42A27DB-BD31-4B8C-83A1-F6EECF244321}">
                <p14:modId xmlns:p14="http://schemas.microsoft.com/office/powerpoint/2010/main" val="522547816"/>
              </p:ext>
            </p:extLst>
          </p:nvPr>
        </p:nvGraphicFramePr>
        <p:xfrm>
          <a:off x="1084445" y="1463040"/>
          <a:ext cx="9252000" cy="3692880"/>
        </p:xfrm>
        <a:graphic>
          <a:graphicData uri="http://schemas.openxmlformats.org/drawingml/2006/table">
            <a:tbl>
              <a:tblPr firstRow="1" bandRow="1">
                <a:tableStyleId>{B301B821-A1FF-4177-AEE7-76D212191A09}</a:tableStyleId>
              </a:tblPr>
              <a:tblGrid>
                <a:gridCol w="2772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916577795"/>
                    </a:ext>
                  </a:extLst>
                </a:gridCol>
                <a:gridCol w="1080000">
                  <a:extLst>
                    <a:ext uri="{9D8B030D-6E8A-4147-A177-3AD203B41FA5}">
                      <a16:colId xmlns:a16="http://schemas.microsoft.com/office/drawing/2014/main" val="3892226000"/>
                    </a:ext>
                  </a:extLst>
                </a:gridCol>
                <a:gridCol w="1080000">
                  <a:extLst>
                    <a:ext uri="{9D8B030D-6E8A-4147-A177-3AD203B41FA5}">
                      <a16:colId xmlns:a16="http://schemas.microsoft.com/office/drawing/2014/main" val="2769925094"/>
                    </a:ext>
                  </a:extLst>
                </a:gridCol>
              </a:tblGrid>
              <a:tr h="1224000">
                <a:tc>
                  <a:txBody>
                    <a:bodyPr/>
                    <a:lstStyle/>
                    <a:p>
                      <a:pPr algn="ctr"/>
                      <a:r>
                        <a:rPr lang="fr-FR" sz="1800" dirty="0"/>
                        <a:t>Baromètre</a:t>
                      </a:r>
                    </a:p>
                  </a:txBody>
                  <a:tcPr anchor="ctr">
                    <a:solidFill>
                      <a:srgbClr val="0067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1</a:t>
                      </a:r>
                      <a:r>
                        <a:rPr lang="fr-FR" sz="1800" baseline="30000" dirty="0"/>
                        <a:t>ère</a:t>
                      </a:r>
                      <a:r>
                        <a:rPr lang="fr-FR" sz="1800" dirty="0"/>
                        <a:t> édition 2015</a:t>
                      </a:r>
                    </a:p>
                  </a:txBody>
                  <a:tcPr anchor="ctr">
                    <a:solidFill>
                      <a:srgbClr val="0067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2</a:t>
                      </a:r>
                      <a:r>
                        <a:rPr lang="fr-FR" sz="1800" baseline="30000" dirty="0"/>
                        <a:t>ème</a:t>
                      </a:r>
                      <a:r>
                        <a:rPr lang="fr-FR" sz="1800" dirty="0"/>
                        <a:t> édition 2016</a:t>
                      </a:r>
                    </a:p>
                  </a:txBody>
                  <a:tcPr anchor="ctr">
                    <a:solidFill>
                      <a:srgbClr val="0067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3</a:t>
                      </a:r>
                      <a:r>
                        <a:rPr lang="fr-FR" sz="1800" baseline="30000" dirty="0"/>
                        <a:t>ème</a:t>
                      </a:r>
                      <a:r>
                        <a:rPr lang="fr-FR" sz="1800" dirty="0"/>
                        <a:t> édition 2017</a:t>
                      </a:r>
                    </a:p>
                  </a:txBody>
                  <a:tcPr anchor="ctr">
                    <a:solidFill>
                      <a:srgbClr val="0067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4</a:t>
                      </a:r>
                      <a:r>
                        <a:rPr lang="fr-FR" sz="1800" baseline="30000" dirty="0"/>
                        <a:t>ème</a:t>
                      </a:r>
                      <a:r>
                        <a:rPr lang="fr-FR" sz="1800" dirty="0"/>
                        <a:t> édition 2018</a:t>
                      </a:r>
                    </a:p>
                  </a:txBody>
                  <a:tcPr anchor="ctr">
                    <a:solidFill>
                      <a:srgbClr val="0067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5</a:t>
                      </a:r>
                      <a:r>
                        <a:rPr lang="fr-FR" sz="1800" baseline="30000" dirty="0"/>
                        <a:t>ème</a:t>
                      </a:r>
                      <a:r>
                        <a:rPr lang="fr-FR" sz="1800" dirty="0"/>
                        <a:t> édition 2019</a:t>
                      </a:r>
                    </a:p>
                  </a:txBody>
                  <a:tcPr anchor="ctr">
                    <a:solidFill>
                      <a:srgbClr val="0067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6</a:t>
                      </a:r>
                      <a:r>
                        <a:rPr lang="fr-FR" sz="1800" baseline="30000" dirty="0"/>
                        <a:t>ème</a:t>
                      </a:r>
                      <a:r>
                        <a:rPr lang="fr-FR" sz="1800" dirty="0"/>
                        <a:t> édition 2020</a:t>
                      </a:r>
                    </a:p>
                  </a:txBody>
                  <a:tcPr anchor="ctr">
                    <a:solidFill>
                      <a:srgbClr val="0067F4"/>
                    </a:solidFill>
                  </a:tcPr>
                </a:tc>
                <a:extLst>
                  <a:ext uri="{0D108BD9-81ED-4DB2-BD59-A6C34878D82A}">
                    <a16:rowId xmlns:a16="http://schemas.microsoft.com/office/drawing/2014/main" val="10000"/>
                  </a:ext>
                </a:extLst>
              </a:tr>
              <a:tr h="4451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Etablissements participants</a:t>
                      </a:r>
                    </a:p>
                  </a:txBody>
                  <a:tcPr anchor="ctr"/>
                </a:tc>
                <a:tc>
                  <a:txBody>
                    <a:bodyPr/>
                    <a:lstStyle/>
                    <a:p>
                      <a:pPr algn="ctr"/>
                      <a:r>
                        <a:rPr lang="fr-FR" sz="2000" b="0" dirty="0"/>
                        <a:t>41</a:t>
                      </a:r>
                    </a:p>
                  </a:txBody>
                  <a:tcPr anchor="ctr"/>
                </a:tc>
                <a:tc>
                  <a:txBody>
                    <a:bodyPr/>
                    <a:lstStyle/>
                    <a:p>
                      <a:pPr algn="ctr"/>
                      <a:r>
                        <a:rPr lang="fr-FR" sz="2000" b="0" dirty="0"/>
                        <a:t>52</a:t>
                      </a:r>
                    </a:p>
                  </a:txBody>
                  <a:tcPr anchor="ctr"/>
                </a:tc>
                <a:tc>
                  <a:txBody>
                    <a:bodyPr/>
                    <a:lstStyle/>
                    <a:p>
                      <a:pPr algn="ctr"/>
                      <a:r>
                        <a:rPr lang="fr-FR" sz="2000" b="0" dirty="0"/>
                        <a:t>56</a:t>
                      </a:r>
                    </a:p>
                  </a:txBody>
                  <a:tcPr anchor="ctr"/>
                </a:tc>
                <a:tc>
                  <a:txBody>
                    <a:bodyPr/>
                    <a:lstStyle/>
                    <a:p>
                      <a:pPr algn="ctr"/>
                      <a:r>
                        <a:rPr lang="fr-FR" sz="2000" b="0" dirty="0"/>
                        <a:t>66</a:t>
                      </a:r>
                    </a:p>
                  </a:txBody>
                  <a:tcPr anchor="ctr"/>
                </a:tc>
                <a:tc>
                  <a:txBody>
                    <a:bodyPr/>
                    <a:lstStyle/>
                    <a:p>
                      <a:pPr algn="ctr"/>
                      <a:r>
                        <a:rPr lang="fr-FR" sz="2000" b="0" dirty="0"/>
                        <a:t>77</a:t>
                      </a:r>
                    </a:p>
                  </a:txBody>
                  <a:tcPr anchor="ctr"/>
                </a:tc>
                <a:tc>
                  <a:txBody>
                    <a:bodyPr/>
                    <a:lstStyle/>
                    <a:p>
                      <a:pPr algn="ctr"/>
                      <a:r>
                        <a:rPr lang="fr-FR" sz="2000" b="0" dirty="0"/>
                        <a:t>77</a:t>
                      </a:r>
                    </a:p>
                  </a:txBody>
                  <a:tcPr anchor="ctr"/>
                </a:tc>
                <a:extLst>
                  <a:ext uri="{0D108BD9-81ED-4DB2-BD59-A6C34878D82A}">
                    <a16:rowId xmlns:a16="http://schemas.microsoft.com/office/drawing/2014/main" val="10001"/>
                  </a:ext>
                </a:extLst>
              </a:tr>
              <a:tr h="632582">
                <a:tc>
                  <a:txBody>
                    <a:bodyPr/>
                    <a:lstStyle/>
                    <a:p>
                      <a:pPr algn="l"/>
                      <a:r>
                        <a:rPr lang="fr-FR" sz="1800" dirty="0"/>
                        <a:t>Nombre d’établissements français membres de la CGE</a:t>
                      </a:r>
                    </a:p>
                  </a:txBody>
                  <a:tcPr anchor="ctr"/>
                </a:tc>
                <a:tc>
                  <a:txBody>
                    <a:bodyPr/>
                    <a:lstStyle/>
                    <a:p>
                      <a:pPr algn="ctr"/>
                      <a:r>
                        <a:rPr lang="fr-FR" sz="2000" b="0" dirty="0"/>
                        <a:t>/</a:t>
                      </a:r>
                    </a:p>
                  </a:txBody>
                  <a:tcPr anchor="ctr"/>
                </a:tc>
                <a:tc>
                  <a:txBody>
                    <a:bodyPr/>
                    <a:lstStyle/>
                    <a:p>
                      <a:pPr algn="ctr"/>
                      <a:r>
                        <a:rPr lang="fr-FR" sz="2000" b="0" dirty="0"/>
                        <a:t>/</a:t>
                      </a:r>
                    </a:p>
                  </a:txBody>
                  <a:tcPr anchor="ctr"/>
                </a:tc>
                <a:tc>
                  <a:txBody>
                    <a:bodyPr/>
                    <a:lstStyle/>
                    <a:p>
                      <a:pPr algn="ctr"/>
                      <a:r>
                        <a:rPr lang="fr-FR" sz="2000" b="0" dirty="0"/>
                        <a:t>220</a:t>
                      </a:r>
                    </a:p>
                  </a:txBody>
                  <a:tcPr anchor="ctr"/>
                </a:tc>
                <a:tc>
                  <a:txBody>
                    <a:bodyPr/>
                    <a:lstStyle/>
                    <a:p>
                      <a:pPr algn="ctr"/>
                      <a:r>
                        <a:rPr lang="fr-FR" sz="2000" b="0" dirty="0"/>
                        <a:t>221</a:t>
                      </a:r>
                    </a:p>
                  </a:txBody>
                  <a:tcPr anchor="ctr"/>
                </a:tc>
                <a:tc>
                  <a:txBody>
                    <a:bodyPr/>
                    <a:lstStyle/>
                    <a:p>
                      <a:pPr algn="ctr"/>
                      <a:r>
                        <a:rPr lang="fr-FR" sz="2000" b="0" dirty="0"/>
                        <a:t>216</a:t>
                      </a:r>
                    </a:p>
                  </a:txBody>
                  <a:tcPr anchor="ctr"/>
                </a:tc>
                <a:tc>
                  <a:txBody>
                    <a:bodyPr/>
                    <a:lstStyle/>
                    <a:p>
                      <a:pPr algn="ctr"/>
                      <a:r>
                        <a:rPr lang="fr-FR" sz="2000" b="0" dirty="0"/>
                        <a:t>216</a:t>
                      </a:r>
                    </a:p>
                  </a:txBody>
                  <a:tcPr anchor="ctr"/>
                </a:tc>
                <a:extLst>
                  <a:ext uri="{0D108BD9-81ED-4DB2-BD59-A6C34878D82A}">
                    <a16:rowId xmlns:a16="http://schemas.microsoft.com/office/drawing/2014/main" val="10002"/>
                  </a:ext>
                </a:extLst>
              </a:tr>
              <a:tr h="820015">
                <a:tc>
                  <a:txBody>
                    <a:bodyPr/>
                    <a:lstStyle/>
                    <a:p>
                      <a:pPr algn="l"/>
                      <a:r>
                        <a:rPr lang="fr-FR" sz="1800" dirty="0"/>
                        <a:t>Nombre d’établissements français signataires de la charte</a:t>
                      </a:r>
                    </a:p>
                  </a:txBody>
                  <a:tcPr anchor="ctr"/>
                </a:tc>
                <a:tc>
                  <a:txBody>
                    <a:bodyPr/>
                    <a:lstStyle/>
                    <a:p>
                      <a:pPr algn="ctr"/>
                      <a:r>
                        <a:rPr lang="fr-FR" sz="2000" b="0" dirty="0"/>
                        <a:t>/</a:t>
                      </a:r>
                    </a:p>
                  </a:txBody>
                  <a:tcPr anchor="ctr"/>
                </a:tc>
                <a:tc>
                  <a:txBody>
                    <a:bodyPr/>
                    <a:lstStyle/>
                    <a:p>
                      <a:pPr algn="ctr"/>
                      <a:r>
                        <a:rPr lang="fr-FR" sz="2000" b="0" dirty="0"/>
                        <a:t>/</a:t>
                      </a:r>
                    </a:p>
                  </a:txBody>
                  <a:tcPr anchor="ctr"/>
                </a:tc>
                <a:tc>
                  <a:txBody>
                    <a:bodyPr/>
                    <a:lstStyle/>
                    <a:p>
                      <a:pPr algn="ctr"/>
                      <a:r>
                        <a:rPr lang="fr-FR" sz="2000" b="0" dirty="0"/>
                        <a:t>104</a:t>
                      </a:r>
                    </a:p>
                  </a:txBody>
                  <a:tcPr anchor="ctr"/>
                </a:tc>
                <a:tc>
                  <a:txBody>
                    <a:bodyPr/>
                    <a:lstStyle/>
                    <a:p>
                      <a:pPr algn="ctr"/>
                      <a:r>
                        <a:rPr lang="fr-FR" sz="2000" b="0" dirty="0"/>
                        <a:t>104</a:t>
                      </a:r>
                    </a:p>
                  </a:txBody>
                  <a:tcPr anchor="ctr"/>
                </a:tc>
                <a:tc>
                  <a:txBody>
                    <a:bodyPr/>
                    <a:lstStyle/>
                    <a:p>
                      <a:pPr algn="ctr"/>
                      <a:r>
                        <a:rPr lang="fr-FR" sz="2000" b="0" dirty="0"/>
                        <a:t>135</a:t>
                      </a:r>
                    </a:p>
                  </a:txBody>
                  <a:tcPr anchor="ctr"/>
                </a:tc>
                <a:tc>
                  <a:txBody>
                    <a:bodyPr/>
                    <a:lstStyle/>
                    <a:p>
                      <a:pPr algn="ctr"/>
                      <a:r>
                        <a:rPr lang="fr-FR" sz="2000" b="0" dirty="0"/>
                        <a:t>135</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361798"/>
      </p:ext>
    </p:extLst>
  </p:cSld>
  <p:clrMapOvr>
    <a:masterClrMapping/>
  </p:clrMapOvr>
  <mc:AlternateContent xmlns:mc="http://schemas.openxmlformats.org/markup-compatibility/2006" xmlns:p14="http://schemas.microsoft.com/office/powerpoint/2010/main">
    <mc:Choice Requires="p14">
      <p:transition spd="slow" p14:dur="2000" advTm="8232"/>
    </mc:Choice>
    <mc:Fallback xmlns="">
      <p:transition spd="slow" advTm="8232"/>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A1989513E31745852AC9DE048BAC00" ma:contentTypeVersion="12" ma:contentTypeDescription="Crée un document." ma:contentTypeScope="" ma:versionID="4205215174e1fdafe0fc3d9ec279d46d">
  <xsd:schema xmlns:xsd="http://www.w3.org/2001/XMLSchema" xmlns:xs="http://www.w3.org/2001/XMLSchema" xmlns:p="http://schemas.microsoft.com/office/2006/metadata/properties" xmlns:ns2="64d9a1e0-d3ad-45f1-abf1-a4b83054b420" xmlns:ns3="1704be1f-3e56-42bf-a3d7-b930ab42a5d3" targetNamespace="http://schemas.microsoft.com/office/2006/metadata/properties" ma:root="true" ma:fieldsID="ebc785206b6ebefe861a7608dd12ee97" ns2:_="" ns3:_="">
    <xsd:import namespace="64d9a1e0-d3ad-45f1-abf1-a4b83054b420"/>
    <xsd:import namespace="1704be1f-3e56-42bf-a3d7-b930ab42a5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d9a1e0-d3ad-45f1-abf1-a4b83054b4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04be1f-3e56-42bf-a3d7-b930ab42a5d3"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E7746F-064C-4C5B-8F53-FDD9174F28B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D344D00-803A-437D-9000-02C38C01F2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d9a1e0-d3ad-45f1-abf1-a4b83054b420"/>
    <ds:schemaRef ds:uri="1704be1f-3e56-42bf-a3d7-b930ab42a5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2913C8-3EE5-460D-A8B9-2319839742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3373</TotalTime>
  <Words>6391</Words>
  <Application>Microsoft Office PowerPoint</Application>
  <PresentationFormat>Grand écran</PresentationFormat>
  <Paragraphs>1153</Paragraphs>
  <Slides>78</Slides>
  <Notes>78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78</vt:i4>
      </vt:variant>
    </vt:vector>
  </HeadingPairs>
  <TitlesOfParts>
    <vt:vector size="83" baseType="lpstr">
      <vt:lpstr>Arial</vt:lpstr>
      <vt:lpstr>Calibri</vt:lpstr>
      <vt:lpstr>Verdana</vt:lpstr>
      <vt:lpstr>Wingdings</vt:lpstr>
      <vt:lpstr>Thème Office</vt:lpstr>
      <vt:lpstr>Présentation PowerPoint</vt:lpstr>
      <vt:lpstr>Préambule</vt:lpstr>
      <vt:lpstr>Présentation du Baromètre Egalité Femmes-Hommes</vt:lpstr>
      <vt:lpstr>Présentation du Baromètre</vt:lpstr>
      <vt:lpstr>Présentation du Baromètre</vt:lpstr>
      <vt:lpstr>Présentation du Baromètre</vt:lpstr>
      <vt:lpstr>La méthodologie</vt:lpstr>
      <vt:lpstr>La méthodologie</vt:lpstr>
      <vt:lpstr>La méthodologie</vt:lpstr>
      <vt:lpstr>La méthodologie</vt:lpstr>
      <vt:lpstr>La méthodologie</vt:lpstr>
      <vt:lpstr>La méthodologie</vt:lpstr>
      <vt:lpstr>La méthodologie</vt:lpstr>
      <vt:lpstr>Les référent.e.s Egalité Femmes-Hommes dans les établissements </vt:lpstr>
      <vt:lpstr>Les référent.e.s Egalité Femmes-Hommes dans les établissements</vt:lpstr>
      <vt:lpstr>Les référent.e.s Egalité Femmes-Hommes dans les établissements</vt:lpstr>
      <vt:lpstr>Les référent.e.s Egalité Femmes-Hommes dans les établissements</vt:lpstr>
      <vt:lpstr>L’égalité  Femmes – hommes en formation initiale</vt:lpstr>
      <vt:lpstr>Les étudiants de formation initiale</vt:lpstr>
      <vt:lpstr>Les étudiants de formation initiale</vt:lpstr>
      <vt:lpstr>Les étudiants de formation initiale</vt:lpstr>
      <vt:lpstr>La mixité des formations initiales</vt:lpstr>
      <vt:lpstr>La mixité des formations initiales</vt:lpstr>
      <vt:lpstr>L’accès à l’emploi des jeunes diplômés</vt:lpstr>
      <vt:lpstr>Les salaires des jeunes diplômés</vt:lpstr>
      <vt:lpstr>La mixité des formations continues </vt:lpstr>
      <vt:lpstr>La mixité des formations continues</vt:lpstr>
      <vt:lpstr>Les participant.e.s à la formation continue</vt:lpstr>
      <vt:lpstr>Le personnel des établissements </vt:lpstr>
      <vt:lpstr>Le personnel des établissements</vt:lpstr>
      <vt:lpstr>La mixité des établissements</vt:lpstr>
      <vt:lpstr>Le personnel des établissements</vt:lpstr>
      <vt:lpstr>Comparaisons des différences de salaires dans les établissements PUBLICS et PRIVES</vt:lpstr>
      <vt:lpstr> L’égalité femmes-hommes dans les établissements publics</vt:lpstr>
      <vt:lpstr>Le personnel des établissements PUBLICS</vt:lpstr>
      <vt:lpstr>Le personnel des établissements PUBLICS</vt:lpstr>
      <vt:lpstr>Le personnel des établissements PUBLICS</vt:lpstr>
      <vt:lpstr>Le personnel des établissements PUBLICS</vt:lpstr>
      <vt:lpstr>Présentation PowerPoint</vt:lpstr>
      <vt:lpstr>L’égalité femmes-hommes dans les établissements privés</vt:lpstr>
      <vt:lpstr>Le personnel des établissements PRIVES</vt:lpstr>
      <vt:lpstr>Le personnel des établissements PRIVES</vt:lpstr>
      <vt:lpstr>Le personnel des établissements PRIVES</vt:lpstr>
      <vt:lpstr>Le personnel des établissements PRIVES</vt:lpstr>
      <vt:lpstr>Présentation PowerPoint</vt:lpstr>
      <vt:lpstr>Les Instances de Direction</vt:lpstr>
      <vt:lpstr>Les instances de direction</vt:lpstr>
      <vt:lpstr>Les instances de direction</vt:lpstr>
      <vt:lpstr>Les actions des établissements en matière d’égalité</vt:lpstr>
      <vt:lpstr>La place de l’Egalité Femmes-Hommes dans l’établissement</vt:lpstr>
      <vt:lpstr>La place de l’Egalité Femmes-Hommes dans l’établissement</vt:lpstr>
      <vt:lpstr>La place de l’Egalité Femmes-Hommes dans l’établissement</vt:lpstr>
      <vt:lpstr>La place de l’Egalité Femmes-Hommes dans l’établissement</vt:lpstr>
      <vt:lpstr>La place de l’Egalité Femmes-Hommes dans l’établissement</vt:lpstr>
      <vt:lpstr>La place de l’Egalité Femmes-Hommes dans l’établissement</vt:lpstr>
      <vt:lpstr>La place de l’Egalité Femmes-Hommes dans l’établissement</vt:lpstr>
      <vt:lpstr>Les associations étudiantes</vt:lpstr>
      <vt:lpstr>Les associations étudiantes</vt:lpstr>
      <vt:lpstr>Les associations étudiantes</vt:lpstr>
      <vt:lpstr>Les associations étudiantes</vt:lpstr>
      <vt:lpstr>Les associations étudiantes</vt:lpstr>
      <vt:lpstr>Focus sur la lutte contre les VSS</vt:lpstr>
      <vt:lpstr>Focus sur la lutte contre les VSS</vt:lpstr>
      <vt:lpstr>Focus sur la lutte contre les VSS</vt:lpstr>
      <vt:lpstr>Présentation PowerPoint</vt:lpstr>
      <vt:lpstr>Présentation PowerPoint</vt:lpstr>
      <vt:lpstr>En synthèse</vt:lpstr>
      <vt:lpstr>Synthèse</vt:lpstr>
      <vt:lpstr>Synthèse</vt:lpstr>
      <vt:lpstr>Synthèse</vt:lpstr>
      <vt:lpstr>Synthèse</vt:lpstr>
      <vt:lpstr>Synthèse</vt:lpstr>
      <vt:lpstr>Synthèse</vt:lpstr>
      <vt:lpstr>Synthèse</vt:lpstr>
      <vt:lpstr>Synthèse</vt:lpstr>
      <vt:lpstr>Glossaire</vt:lpstr>
      <vt:lpstr>Etablissements membres de la CGE ayant participé au baromètre 2019</vt:lpstr>
      <vt:lpstr>Contacts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 Le Colleter</dc:creator>
  <cp:lastModifiedBy>Mélanie Goncalves</cp:lastModifiedBy>
  <cp:revision>185</cp:revision>
  <cp:lastPrinted>2021-01-27T12:13:22Z</cp:lastPrinted>
  <dcterms:created xsi:type="dcterms:W3CDTF">2019-01-30T16:18:08Z</dcterms:created>
  <dcterms:modified xsi:type="dcterms:W3CDTF">2021-02-05T11:18:46Z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0x010100A2A1989513E31745852AC9DE048BAC00</vt:lpwstr>
  </property>
</Properties>
</file>