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presProps" Target="pres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415610" y="992766"/>
            <a:ext cx="11360700" cy="2736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6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415600" y="3778832"/>
            <a:ext cx="11360700" cy="105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15600" y="1474833"/>
            <a:ext cx="11360700" cy="2618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-tête de sec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81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304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52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52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524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524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524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524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3920329" y="-1256503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x="7133429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1799429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-tête de sec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15600" y="2867800"/>
            <a:ext cx="11360700" cy="11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7" name="Shape 187"/>
          <p:cNvSpPr/>
          <p:nvPr>
            <p:ph idx="2" type="pic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15600" y="1536633"/>
            <a:ext cx="53330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6443200" y="1536633"/>
            <a:ext cx="53330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53666" y="600200"/>
            <a:ext cx="8490300" cy="54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5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354000" y="1644233"/>
            <a:ext cx="5393699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354000" y="3737432"/>
            <a:ext cx="5393699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586000" y="965433"/>
            <a:ext cx="5115899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52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png"/><Relationship Id="rId4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Relationship Id="rId4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04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04.png"/><Relationship Id="rId6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Relationship Id="rId5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6698075" y="6206750"/>
            <a:ext cx="55251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lang="fr-FR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CGE</a:t>
            </a:r>
            <a:r>
              <a:rPr b="1" i="0" lang="fr-FR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fr-FR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 CosaVostra</a:t>
            </a:r>
            <a:r>
              <a:rPr lang="fr-FR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- Guide de l’éditeur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138" y="6291953"/>
            <a:ext cx="2187299" cy="4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3009900"/>
            <a:ext cx="1981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1156650" y="2661150"/>
            <a:ext cx="9878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fr-FR" sz="48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#2</a:t>
            </a:r>
            <a:r>
              <a:rPr b="1" lang="fr-FR"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GESTION CP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199" y="1234924"/>
            <a:ext cx="9038484" cy="45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#2.1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AJOUTER UN COMMUNIQU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É DE PRESSE 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2048150" y="3416925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482900" y="16698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315" name="Shape 315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50" y="1292211"/>
            <a:ext cx="8122069" cy="40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#2.2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RENSEIGNER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UN CP</a:t>
            </a:r>
          </a:p>
        </p:txBody>
      </p:sp>
      <p:sp>
        <p:nvSpPr>
          <p:cNvPr id="323" name="Shape 323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8535350" y="812100"/>
            <a:ext cx="3437400" cy="3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Ajoutez le Titre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Ajoutez le contenu du communiqué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Ajoutez le type de document (CP ou DdP)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#4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Prévisualisez, publiez ou bien choisissez une date de publication.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2559450" y="12921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3574725" y="32190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7863775" y="41026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8035475" y="12921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1156650" y="2661150"/>
            <a:ext cx="9878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fr-FR" sz="48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b="1" lang="fr-FR"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GESTION DE L’OBSERVATOIRE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337" y="1227476"/>
            <a:ext cx="8994199" cy="474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#3.1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AJOUTER UNE NOUVELLE FICHE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2048150" y="3416925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3482900" y="16698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347" name="Shape 347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50" y="1867978"/>
            <a:ext cx="8247204" cy="3136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#3.2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RENSEIGNER LA FICHE DÉTAILLÉE </a:t>
            </a:r>
          </a:p>
        </p:txBody>
      </p:sp>
      <p:sp>
        <p:nvSpPr>
          <p:cNvPr id="355" name="Shape 355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8535350" y="1497900"/>
            <a:ext cx="3437400" cy="3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Ajoutez le Titre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Ajoutez le contenu de la fiche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Choisir l’icône qui sera affichée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#4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Prévisualisez, publiez ou bien choisissez une date de publication.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1751425" y="21496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3110125" y="35412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7621350" y="40208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8035475" y="19779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49" y="1854124"/>
            <a:ext cx="8247204" cy="319088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#3.3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RENSEIGNER LA FICHE RÉ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SUMÉE</a:t>
            </a:r>
          </a:p>
        </p:txBody>
      </p:sp>
      <p:sp>
        <p:nvSpPr>
          <p:cNvPr id="369" name="Shape 369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8535350" y="1497900"/>
            <a:ext cx="3437400" cy="3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Définir la mise à la une (page d’accueil)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Donner le titre de la fiche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Donner la description courte de la fiche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1650425" y="21092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2110200" y="26120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136800" y="32968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1156650" y="2661150"/>
            <a:ext cx="9878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fr-FR" sz="48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#4</a:t>
            </a:r>
            <a:r>
              <a:rPr b="1" lang="fr-FR"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GESTION DES 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ÉVÉNEMENTS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74" y="1212025"/>
            <a:ext cx="9774399" cy="49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#4.1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AJOUTER UN 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ÉVÉNEMENT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590825" y="167676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391" name="Shape 391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2002550" y="577336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75" y="4105127"/>
            <a:ext cx="7843197" cy="25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74" y="973300"/>
            <a:ext cx="7843197" cy="3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8535350" y="742625"/>
            <a:ext cx="34374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Ajoutez le Titre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 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Ajoutez la description de l’événement : vous pouvez y intégrer une image ou une vidéo descriptive de l’événement en question.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Renseignez la date et l’heure de l’événement.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#4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Ajouter le lieu de l’événement, la carte Google sera mise à jour automatiquement.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#4.2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RENSEIGNER UN ÉVÉNEMENT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3628675" y="17124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2921675" y="28708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2847050" y="450350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201575" y="52246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1" lang="fr-FR"/>
              <a:t>‹#›</a:t>
            </a:fld>
          </a:p>
        </p:txBody>
      </p:sp>
      <p:pic>
        <p:nvPicPr>
          <p:cNvPr id="409" name="Shape 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0472" y="4849625"/>
            <a:ext cx="2754950" cy="19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1591350" y="1933202"/>
            <a:ext cx="1012800" cy="3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   #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#1</a:t>
            </a:r>
            <a:b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#2</a:t>
            </a:r>
            <a:b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#3</a:t>
            </a:r>
            <a:b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#4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#5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fr-FR" sz="1800">
                <a:solidFill>
                  <a:srgbClr val="EA442E"/>
                </a:solidFill>
                <a:latin typeface="Lato"/>
                <a:ea typeface="Lato"/>
                <a:cs typeface="Lato"/>
                <a:sym typeface="Lato"/>
              </a:rPr>
              <a:t>#6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88156" y="216427"/>
            <a:ext cx="4168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SOMMAIRE</a:t>
            </a:r>
          </a:p>
        </p:txBody>
      </p:sp>
      <p:sp>
        <p:nvSpPr>
          <p:cNvPr id="218" name="Shape 218"/>
          <p:cNvSpPr/>
          <p:nvPr/>
        </p:nvSpPr>
        <p:spPr>
          <a:xfrm>
            <a:off x="372139" y="8883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17785" l="26106" r="0" t="7201"/>
          <a:stretch/>
        </p:blipFill>
        <p:spPr>
          <a:xfrm>
            <a:off x="8084125" y="0"/>
            <a:ext cx="4107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2134420" y="1933175"/>
            <a:ext cx="46974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Préambule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Gestion des actualités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Gestion des dossiers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Gestion questions aux diététiciens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Gestion des événements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Mise à la une homepage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Gestion des documents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75" y="4105127"/>
            <a:ext cx="7843197" cy="25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74" y="973300"/>
            <a:ext cx="7843197" cy="3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8535350" y="742625"/>
            <a:ext cx="34374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#5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Indiquer le type de l’entrée : évènement ou réunion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#6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Choisir l’image à la une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#7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Enregistrer, publier ou choisir une date de publication à venir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#4.2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RENSEIGNER UN ÉVÉNEMENT</a:t>
            </a:r>
          </a:p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1" lang="fr-FR"/>
              <a:t>‹#›</a:t>
            </a:fld>
          </a:p>
        </p:txBody>
      </p:sp>
      <p:pic>
        <p:nvPicPr>
          <p:cNvPr id="421" name="Shape 4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0472" y="4849625"/>
            <a:ext cx="2754950" cy="19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8974250" y="48844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6969825" y="53972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7314125" y="140708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1156650" y="2661150"/>
            <a:ext cx="9878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fr-FR" sz="48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#5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 GESTION VIA KERCIA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 flipH="1">
            <a:off x="929150" y="1427350"/>
            <a:ext cx="35901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Recrutements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Publications : à voir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Formations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Commissions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TBC</a:t>
            </a: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439" name="Shape 439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#5.1 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GESTION DE DONNÉES VIA KERCIA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4148250" y="3025499"/>
            <a:ext cx="38955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MERCI !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156650" y="2661150"/>
            <a:ext cx="9878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fr-FR" sz="48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 Préambule Wordpress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1267125" y="1731000"/>
            <a:ext cx="10705500" cy="3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24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</a:t>
            </a: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Introduction générale : un CMS simple et flexible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b="1" lang="fr-FR" sz="24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</a:t>
            </a: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Accès : utilisateur et admin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fr-FR" sz="24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</a:t>
            </a: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Architecture et menus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b="1" lang="fr-FR" sz="24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</a:t>
            </a: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Utilisateurs : ajout et modification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b="1" lang="fr-FR" sz="24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</a:t>
            </a: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Manipulation et erreurs (pages)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WORDPRESS EN BREF</a:t>
            </a: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1156650" y="2661150"/>
            <a:ext cx="9878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1" lang="fr-FR" sz="48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b="1" lang="fr-FR" sz="4800">
                <a:latin typeface="Raleway"/>
                <a:ea typeface="Raleway"/>
                <a:cs typeface="Raleway"/>
                <a:sym typeface="Raleway"/>
              </a:rPr>
              <a:t> GESTION DES ACTUALITÉS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87" y="6369200"/>
            <a:ext cx="2312547" cy="2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475" y="1041900"/>
            <a:ext cx="8976001" cy="48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299" cy="4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88156" y="216427"/>
            <a:ext cx="8569200" cy="630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#1.1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AJOUTER UNE ACTUALITÉ 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026800" y="25758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3417700" y="18369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255" name="Shape 255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635" r="0" t="0"/>
          <a:stretch/>
        </p:blipFill>
        <p:spPr>
          <a:xfrm>
            <a:off x="288150" y="969625"/>
            <a:ext cx="8247198" cy="427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b="0" l="522" r="809" t="0"/>
          <a:stretch/>
        </p:blipFill>
        <p:spPr>
          <a:xfrm>
            <a:off x="288150" y="3916375"/>
            <a:ext cx="8247197" cy="287027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8535350" y="742625"/>
            <a:ext cx="3437400" cy="5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Ajoutez le Titre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 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Ajoutez le contenu : vous pouvez mettre en gras certains mots clés et y ajouter des liens,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Associez l’actualité à une ou plusieurs catégorie.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#4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Ajouter une ou plusieurs étiquettes à l’actualité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#5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Vous pouvez ajouter une image à la une, dans le cas contraire une image par défaut s’affichera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Indications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L’url sera définie automatiquement en fonction du titre. Ne pas modifier ce champs.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Evitez d’ajouter des mises en forme spéciales au niveau du contenu de l’article.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ajouter une image dans le corps de l’article : cliquez sur </a:t>
            </a:r>
            <a:r>
              <a:rPr b="1"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“Ajouter un média”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puis choisir une image de la bibliothèque Wordpress ou bien de votre Ordinateur.</a:t>
            </a:r>
          </a:p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5092500" y="111913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890675" y="28393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7870050" y="369980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728650" y="4734625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#1.2 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RENSEIGNER UNE ACTUALITÉ</a:t>
            </a: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272" name="Shape 272"/>
          <p:cNvSpPr txBox="1"/>
          <p:nvPr/>
        </p:nvSpPr>
        <p:spPr>
          <a:xfrm>
            <a:off x="8008550" y="62919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194" y="1881100"/>
            <a:ext cx="3792128" cy="32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#1.3 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PRÉVISUALISATION &amp; PUBLICATION</a:t>
            </a:r>
          </a:p>
        </p:txBody>
      </p:sp>
      <p:sp>
        <p:nvSpPr>
          <p:cNvPr id="280" name="Shape 280"/>
          <p:cNvSpPr txBox="1"/>
          <p:nvPr/>
        </p:nvSpPr>
        <p:spPr>
          <a:xfrm flipH="1">
            <a:off x="8459000" y="1352700"/>
            <a:ext cx="35901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Avant de publier une actualité, vous avez le choix de :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 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Prévisualiser l’actualité créée.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Planifier une date de publication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Publier directement l’actualité.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6330325" y="2224737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592175" y="3574625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6667425" y="43927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99" y="1428624"/>
            <a:ext cx="8042725" cy="374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137" y="6291953"/>
            <a:ext cx="2187300" cy="4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288156" y="216427"/>
            <a:ext cx="8569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aleway"/>
              <a:buNone/>
            </a:pPr>
            <a:r>
              <a:rPr b="1" lang="fr-FR" sz="3000">
                <a:solidFill>
                  <a:srgbClr val="DD4324"/>
                </a:solidFill>
                <a:latin typeface="Raleway"/>
                <a:ea typeface="Raleway"/>
                <a:cs typeface="Raleway"/>
                <a:sym typeface="Raleway"/>
              </a:rPr>
              <a:t>#1.4</a:t>
            </a:r>
            <a:r>
              <a:rPr b="1" lang="fr-FR" sz="3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MODIFICATION</a:t>
            </a:r>
          </a:p>
        </p:txBody>
      </p:sp>
      <p:sp>
        <p:nvSpPr>
          <p:cNvPr id="293" name="Shape 293"/>
          <p:cNvSpPr txBox="1"/>
          <p:nvPr/>
        </p:nvSpPr>
        <p:spPr>
          <a:xfrm flipH="1">
            <a:off x="8433550" y="972850"/>
            <a:ext cx="35901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Etapes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#1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Vous sélectionnez l’actualité que vous voulez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modifier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#2 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Vous pouvez choisir “Modifier” pour aller à tous les détails de l’actualité et modifier les informations associées.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OU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fr-FR" sz="1200">
                <a:solidFill>
                  <a:srgbClr val="EA442E"/>
                </a:solidFill>
                <a:latin typeface="Raleway"/>
                <a:ea typeface="Raleway"/>
                <a:cs typeface="Raleway"/>
                <a:sym typeface="Raleway"/>
              </a:rPr>
              <a:t>#3 </a:t>
            </a:r>
            <a:r>
              <a:rPr lang="fr-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Cliquez sur “Modification rapide” pour changer seulement le titre, la classification (catégories, étiquettes) et la date de publication.</a:t>
            </a:r>
          </a:p>
        </p:txBody>
      </p:sp>
      <p:sp>
        <p:nvSpPr>
          <p:cNvPr id="294" name="Shape 294"/>
          <p:cNvSpPr/>
          <p:nvPr/>
        </p:nvSpPr>
        <p:spPr>
          <a:xfrm>
            <a:off x="372137" y="812112"/>
            <a:ext cx="563400" cy="7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2666800" y="1883112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52700" y="41021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451775" y="3352950"/>
            <a:ext cx="279900" cy="305400"/>
          </a:xfrm>
          <a:prstGeom prst="rect">
            <a:avLst/>
          </a:prstGeom>
          <a:solidFill>
            <a:srgbClr val="DD432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-FR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DD432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DD432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1989513E31745852AC9DE048BAC00" ma:contentTypeVersion="18" ma:contentTypeDescription="Crée un document." ma:contentTypeScope="" ma:versionID="2f58b0334addcc872414a73a7bc48fe9">
  <xsd:schema xmlns:xsd="http://www.w3.org/2001/XMLSchema" xmlns:xs="http://www.w3.org/2001/XMLSchema" xmlns:p="http://schemas.microsoft.com/office/2006/metadata/properties" xmlns:ns2="64d9a1e0-d3ad-45f1-abf1-a4b83054b420" xmlns:ns3="1704be1f-3e56-42bf-a3d7-b930ab42a5d3" targetNamespace="http://schemas.microsoft.com/office/2006/metadata/properties" ma:root="true" ma:fieldsID="4c36aa0d0e35ea38deeb68efde2307ac" ns2:_="" ns3:_="">
    <xsd:import namespace="64d9a1e0-d3ad-45f1-abf1-a4b83054b420"/>
    <xsd:import namespace="1704be1f-3e56-42bf-a3d7-b930ab42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ource" minOccurs="0"/>
                <xsd:element ref="ns2:Type_x0020_publication" minOccurs="0"/>
                <xsd:element ref="ns2:Ann_x00e9_e" minOccurs="0"/>
                <xsd:element ref="ns2:Date_x0020_de_x0020_publication" minOccurs="0"/>
                <xsd:element ref="ns2:Th_x00e8_m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9a1e0-d3ad-45f1-abf1-a4b83054b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ource" ma:index="20" nillable="true" ma:displayName="Source" ma:format="Dropdown" ma:internalName="Source">
      <xsd:simpleType>
        <xsd:restriction base="dms:Choice">
          <xsd:enumeration value="Publications de la CGE"/>
          <xsd:enumeration value="Sources et références externes"/>
        </xsd:restriction>
      </xsd:simpleType>
    </xsd:element>
    <xsd:element name="Type_x0020_publication" ma:index="21" nillable="true" ma:displayName="Type publication" ma:format="Dropdown" ma:internalName="Type_x0020_publication">
      <xsd:simpleType>
        <xsd:restriction base="dms:Choice">
          <xsd:enumeration value="Actes de Congrès ou Séminaire"/>
          <xsd:enumeration value="Baromètre"/>
          <xsd:enumeration value="Charte"/>
          <xsd:enumeration value="Communiqué de presse"/>
          <xsd:enumeration value="Compte-rendu"/>
          <xsd:enumeration value="Dossier de presse"/>
          <xsd:enumeration value="Enquête"/>
          <xsd:enumeration value="Etude"/>
          <xsd:enumeration value="Fiche de lecture"/>
          <xsd:enumeration value="Fiche thématique"/>
          <xsd:enumeration value="Guide"/>
          <xsd:enumeration value="Livre blanc"/>
          <xsd:enumeration value="Loi, décret, arrêté, circulaire"/>
          <xsd:enumeration value="Newsletter &quot;Anti-idée reçue&quot;"/>
          <xsd:enumeration value="Note d'analyse"/>
          <xsd:enumeration value="Prise de position"/>
          <xsd:enumeration value="Rapport"/>
          <xsd:enumeration value="Rapport d'activité"/>
          <xsd:enumeration value="Recueil statistique"/>
          <xsd:enumeration value="Revue de presse"/>
          <xsd:enumeration value="Sondage"/>
        </xsd:restriction>
      </xsd:simpleType>
    </xsd:element>
    <xsd:element name="Ann_x00e9_e" ma:index="22" nillable="true" ma:displayName="Année" ma:format="Dropdown" ma:internalName="Ann_x00e9_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Date_x0020_de_x0020_publication" ma:index="23" nillable="true" ma:displayName="Date de publication" ma:format="DateOnly" ma:internalName="Date_x0020_de_x0020_publication">
      <xsd:simpleType>
        <xsd:restriction base="dms:DateTime"/>
      </xsd:simpleType>
    </xsd:element>
    <xsd:element name="Th_x00e8_me" ma:index="24" nillable="true" ma:displayName="Thème" ma:internalName="Th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ès à l'enseignement supérieur"/>
                    <xsd:enumeration value="Accessibilité des bâtiments"/>
                    <xsd:enumeration value="Accréditations"/>
                    <xsd:enumeration value="Accréditations internationales"/>
                    <xsd:enumeration value="Accueil des étudiants"/>
                    <xsd:enumeration value="Alumni"/>
                    <xsd:enumeration value="APB"/>
                    <xsd:enumeration value="Apprentissage"/>
                    <xsd:enumeration value="Assises de l'ESR 2012"/>
                    <xsd:enumeration value="Attractivité internationale"/>
                    <xsd:enumeration value="Bourses"/>
                    <xsd:enumeration value="Bourses d'établissement"/>
                    <xsd:enumeration value="Brevêt"/>
                    <xsd:enumeration value="Campus internationaux"/>
                    <xsd:enumeration value="Carrière"/>
                    <xsd:enumeration value="CES Las Vegas"/>
                    <xsd:enumeration value="Césure"/>
                    <xsd:enumeration value="CGE"/>
                    <xsd:enumeration value="Classement"/>
                    <xsd:enumeration value="Cohésion sociale"/>
                    <xsd:enumeration value="Compétences"/>
                    <xsd:enumeration value="Compétitivité"/>
                    <xsd:enumeration value="ComUE"/>
                    <xsd:enumeration value="Concours"/>
                    <xsd:enumeration value="Conditions de vie"/>
                    <xsd:enumeration value="Cordées de la réussite"/>
                    <xsd:enumeration value="Coût de la formation"/>
                    <xsd:enumeration value="CPGE"/>
                    <xsd:enumeration value="Création de valeur"/>
                    <xsd:enumeration value="Crise économique"/>
                    <xsd:enumeration value="Croissance économique"/>
                    <xsd:enumeration value="Crowfunding"/>
                    <xsd:enumeration value="Décrochage scolaire"/>
                    <xsd:enumeration value="Démographie étudiante"/>
                    <xsd:enumeration value="Dépense d'éducation"/>
                    <xsd:enumeration value="Développement Durable"/>
                    <xsd:enumeration value="Diversité"/>
                    <xsd:enumeration value="Doctorat"/>
                    <xsd:enumeration value="Droit d'auteur"/>
                    <xsd:enumeration value="Droits d'inscription"/>
                    <xsd:enumeration value="Echelle sociale"/>
                    <xsd:enumeration value="Eco-campus"/>
                    <xsd:enumeration value="Ecoles d'autres spécialités"/>
                    <xsd:enumeration value="Ecoles d'ingénieur"/>
                    <xsd:enumeration value="Ecoles de Management"/>
                    <xsd:enumeration value="Economie"/>
                    <xsd:enumeration value="Education"/>
                    <xsd:enumeration value="Education - aspect économique"/>
                    <xsd:enumeration value="Effectifs étudiants"/>
                    <xsd:enumeration value="Efficience"/>
                    <xsd:enumeration value="Egalité"/>
                    <xsd:enumeration value="Egalité professionnelle"/>
                    <xsd:enumeration value="Election présidentielle"/>
                    <xsd:enumeration value="Elèves en difficulté"/>
                    <xsd:enumeration value="Emploi"/>
                    <xsd:enumeration value="Encadrement des stages"/>
                    <xsd:enumeration value="Enseignement numérique"/>
                    <xsd:enumeration value="Enseignement primaire et secondaire"/>
                    <xsd:enumeration value="Enseignement secondaire"/>
                    <xsd:enumeration value="Enseignement supérieur"/>
                    <xsd:enumeration value="Enseignement Supérieur et Recherche (Etats-Unis)"/>
                    <xsd:enumeration value="Enseignement Supérieur et Recherche (France)"/>
                    <xsd:enumeration value="Enseignement Supérieur et Recherche (Monde)"/>
                    <xsd:enumeration value="Entrepreneuriat"/>
                    <xsd:enumeration value="Entreprise"/>
                    <xsd:enumeration value="Equité sociale"/>
                    <xsd:enumeration value="Etablissements d'enseignement supérieur"/>
                    <xsd:enumeration value="Ethique"/>
                    <xsd:enumeration value="Etudiants étrangers"/>
                    <xsd:enumeration value="Europe"/>
                    <xsd:enumeration value="Evaluation"/>
                    <xsd:enumeration value="Femmes"/>
                    <xsd:enumeration value="Filière CPGE/GE"/>
                    <xsd:enumeration value="Filières d'enseignement"/>
                    <xsd:enumeration value="Financement"/>
                    <xsd:enumeration value="Financement des études"/>
                    <xsd:enumeration value="Finances publiques"/>
                    <xsd:enumeration value="Flux de diplômés"/>
                    <xsd:enumeration value="Fonds de roulement"/>
                    <xsd:enumeration value="Formation"/>
                    <xsd:enumeration value="Formation à distance"/>
                    <xsd:enumeration value="Formation complémentaire"/>
                    <xsd:enumeration value="Formation continue"/>
                    <xsd:enumeration value="Formation des enseignants"/>
                    <xsd:enumeration value="Formation doctorale"/>
                    <xsd:enumeration value="Formation initiale"/>
                    <xsd:enumeration value="Formations courtes"/>
                    <xsd:enumeration value="Fracture sanitaire"/>
                    <xsd:enumeration value="France"/>
                    <xsd:enumeration value="Fuite des cerveaux"/>
                    <xsd:enumeration value="Fundraising"/>
                    <xsd:enumeration value="Gestion de crise"/>
                    <xsd:enumeration value="Gouvernance"/>
                    <xsd:enumeration value="Grade master"/>
                    <xsd:enumeration value="Grandes écoles"/>
                    <xsd:enumeration value="Habilitations"/>
                    <xsd:enumeration value="Handicap"/>
                    <xsd:enumeration value="Hommes"/>
                    <xsd:enumeration value="Ile-de-France"/>
                    <xsd:enumeration value="Impact économique"/>
                    <xsd:enumeration value="Impact social"/>
                    <xsd:enumeration value="Impact territorial"/>
                    <xsd:enumeration value="Incubateur d'entreprise"/>
                    <xsd:enumeration value="Inégalités sociales"/>
                    <xsd:enumeration value="Innovation"/>
                    <xsd:enumeration value="Insertion"/>
                    <xsd:enumeration value="Intelligence artificielle"/>
                    <xsd:enumeration value="Internationalisation"/>
                    <xsd:enumeration value="Jeunesse"/>
                    <xsd:enumeration value="Loi ESR"/>
                    <xsd:enumeration value="Lycée"/>
                    <xsd:enumeration value="Lycée - Voie professionnelle"/>
                    <xsd:enumeration value="Migrations internationales"/>
                    <xsd:enumeration value="Mobilité internationale"/>
                    <xsd:enumeration value="Mobilité sociale"/>
                    <xsd:enumeration value="Modèle Grande école"/>
                    <xsd:enumeration value="Mondialisation"/>
                    <xsd:enumeration value="MS"/>
                    <xsd:enumeration value="Mutation de la société"/>
                    <xsd:enumeration value="Niveau de diplôme"/>
                    <xsd:enumeration value="Niveau de vie"/>
                    <xsd:enumeration value="Offre de formation"/>
                    <xsd:enumeration value="Open Access"/>
                    <xsd:enumeration value="Open labs"/>
                    <xsd:enumeration value="Orientation"/>
                    <xsd:enumeration value="Ouverture sociale"/>
                    <xsd:enumeration value="Parité"/>
                    <xsd:enumeration value="Pédagogie"/>
                    <xsd:enumeration value="PEPITE"/>
                    <xsd:enumeration value="PISA"/>
                    <xsd:enumeration value="Politique de l'éducation"/>
                    <xsd:enumeration value="Politique extérieure"/>
                    <xsd:enumeration value="Politique sociale"/>
                    <xsd:enumeration value="Poursuite d'études"/>
                    <xsd:enumeration value="Précarité"/>
                    <xsd:enumeration value="Premier cycle"/>
                    <xsd:enumeration value="Premier cycle (réussite)"/>
                    <xsd:enumeration value="PRES"/>
                    <xsd:enumeration value="Prévention des risques"/>
                    <xsd:enumeration value="Principe de précaution"/>
                    <xsd:enumeration value="Projet européen"/>
                    <xsd:enumeration value="Projet Voltaire"/>
                    <xsd:enumeration value="Propriété intellectuelle"/>
                    <xsd:enumeration value="Prospective"/>
                    <xsd:enumeration value="Publications scientifiques"/>
                    <xsd:enumeration value="Qualité"/>
                    <xsd:enumeration value="Recherche"/>
                    <xsd:enumeration value="Recrutement"/>
                    <xsd:enumeration value="Réforme des programmes"/>
                    <xsd:enumeration value="Regroupements de site"/>
                    <xsd:enumeration value="Réindustrialisation"/>
                    <xsd:enumeration value="Relations internationales"/>
                    <xsd:enumeration value="Responsabilité globale"/>
                    <xsd:enumeration value="Résultats scolaires"/>
                    <xsd:enumeration value="RNCP"/>
                    <xsd:enumeration value="RSE"/>
                    <xsd:enumeration value="Santé"/>
                    <xsd:enumeration value="Simplification"/>
                    <xsd:enumeration value="Situation et conditions économiques générales"/>
                    <xsd:enumeration value="Société de la connaissance"/>
                    <xsd:enumeration value="Stages"/>
                    <xsd:enumeration value="Statistiques générales"/>
                    <xsd:enumeration value="StraNES"/>
                    <xsd:enumeration value="Structure d'engagement (association, syndicat, parti politique)"/>
                    <xsd:enumeration value="Suivi sanitaire"/>
                    <xsd:enumeration value="Système économique"/>
                    <xsd:enumeration value="Système éducatif"/>
                    <xsd:enumeration value="Taux de chômage"/>
                    <xsd:enumeration value="Taxe d'apprentissage"/>
                    <xsd:enumeration value="Tourisme médical"/>
                    <xsd:enumeration value="Travail"/>
                    <xsd:enumeration value="Union européenne"/>
                    <xsd:enumeration value="Université"/>
                    <xsd:enumeration value="Voies d'accès"/>
                    <xsd:enumeration value="Voies parallèles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4be1f-3e56-42bf-a3d7-b930ab42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n_x00e9_e xmlns="64d9a1e0-d3ad-45f1-abf1-a4b83054b420" xsi:nil="true"/>
    <Date_x0020_de_x0020_publication xmlns="64d9a1e0-d3ad-45f1-abf1-a4b83054b420" xsi:nil="true"/>
    <Th_x00e8_me xmlns="64d9a1e0-d3ad-45f1-abf1-a4b83054b420"/>
    <Source xmlns="64d9a1e0-d3ad-45f1-abf1-a4b83054b420" xsi:nil="true"/>
    <Type_x0020_publication xmlns="64d9a1e0-d3ad-45f1-abf1-a4b83054b420" xsi:nil="true"/>
  </documentManagement>
</p:properties>
</file>

<file path=customXml/itemProps1.xml><?xml version="1.0" encoding="utf-8"?>
<ds:datastoreItem xmlns:ds="http://schemas.openxmlformats.org/officeDocument/2006/customXml" ds:itemID="{BE0EE0BF-39CA-4256-A21E-714FAA73416A}"/>
</file>

<file path=customXml/itemProps2.xml><?xml version="1.0" encoding="utf-8"?>
<ds:datastoreItem xmlns:ds="http://schemas.openxmlformats.org/officeDocument/2006/customXml" ds:itemID="{5844B56F-1812-4955-AEB4-2D0D85C19AFB}"/>
</file>

<file path=customXml/itemProps3.xml><?xml version="1.0" encoding="utf-8"?>
<ds:datastoreItem xmlns:ds="http://schemas.openxmlformats.org/officeDocument/2006/customXml" ds:itemID="{F3B7AEAB-BBB0-40B8-986D-038379297DC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0x010100A2A1989513E31745852AC9DE048BAC00</vt:lpwstr>
  </property>
</Properties>
</file>